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fntdata" ContentType="application/x-fontdata"/>
  <Default Extension="png" ContentType="image/png"/>
  <Default Extension="gif" ContentType="image/gif"/>
  <Default Extension="m4v" ContentType="video/mp4"/>
  <Default Extension="mp4" ContentType="video/mp4"/>
  <Default Extension="svg" ContentType="image/svg+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charts/chart1.xml" ContentType="application/vnd.openxmlformats-officedocument.drawingml.chart+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notesMasterIdLst>
    <p:notesMasterId r:id="rId32"/>
  </p:notesMasterIdLst>
  <p:sldSz cx="9144000" cy="5143500"/>
  <p:notesSz cx="5143500" cy="9144000"/>
  <p:embeddedFontLst>
    <p:embeddedFont>
      <p:font typeface="Manrope"/>
      <p:regular r:id="rId37"/>
      <p:bold r:id="rId38"/>
    </p:embeddedFont>
    <p:embeddedFont>
      <p:font typeface="Rubik"/>
      <p:boldItalic r:id="rId39"/>
      <p:regular r:id="rId40"/>
      <p:italic r:id="rId41"/>
      <p:bold r:id="rId42"/>
    </p:embeddedFont>
    <p:embeddedFont>
      <p:font typeface="DM Sans"/>
      <p:boldItalic r:id="rId43"/>
      <p:regular r:id="rId44"/>
      <p:italic r:id="rId45"/>
      <p:bold r:id="rId46"/>
    </p:embeddedFont>
    <p:embeddedFont>
      <p:font typeface="Lora"/>
      <p:boldItalic r:id="rId47"/>
      <p:regular r:id="rId48"/>
      <p:italic r:id="rId49"/>
      <p:bold r:id="rId50"/>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37" Type="http://schemas.openxmlformats.org/officeDocument/2006/relationships/font" Target="fonts/Manrope-regular.fntdata"/><Relationship Id="rId38" Type="http://schemas.openxmlformats.org/officeDocument/2006/relationships/font" Target="fonts/Manrope-bold.fntdata"/><Relationship Id="rId39" Type="http://schemas.openxmlformats.org/officeDocument/2006/relationships/font" Target="fonts/Rubik-boldItalic.fntdata"/><Relationship Id="rId40" Type="http://schemas.openxmlformats.org/officeDocument/2006/relationships/font" Target="fonts/Rubik-regular.fntdata"/><Relationship Id="rId41" Type="http://schemas.openxmlformats.org/officeDocument/2006/relationships/font" Target="fonts/Rubik-italic.fntdata"/><Relationship Id="rId42" Type="http://schemas.openxmlformats.org/officeDocument/2006/relationships/font" Target="fonts/Rubik-bold.fntdata"/><Relationship Id="rId43" Type="http://schemas.openxmlformats.org/officeDocument/2006/relationships/font" Target="fonts/DMSans-boldItalic.fntdata"/><Relationship Id="rId44" Type="http://schemas.openxmlformats.org/officeDocument/2006/relationships/font" Target="fonts/DMSans-regular.fntdata"/><Relationship Id="rId45" Type="http://schemas.openxmlformats.org/officeDocument/2006/relationships/font" Target="fonts/DMSans-italic.fntdata"/><Relationship Id="rId46" Type="http://schemas.openxmlformats.org/officeDocument/2006/relationships/font" Target="fonts/DMSans-bold.fntdata"/><Relationship Id="rId47" Type="http://schemas.openxmlformats.org/officeDocument/2006/relationships/font" Target="fonts/Lora-boldItalic.fntdata"/><Relationship Id="rId48" Type="http://schemas.openxmlformats.org/officeDocument/2006/relationships/font" Target="fonts/Lora-regular.fntdata"/><Relationship Id="rId49" Type="http://schemas.openxmlformats.org/officeDocument/2006/relationships/font" Target="fonts/Lora-italic.fntdata"/><Relationship Id="rId50" Type="http://schemas.openxmlformats.org/officeDocument/2006/relationships/font" Target="fonts/Lora-bold.fntdata"/></Relationships>
</file>

<file path=ppt/charts/_rels/chart1.xml.rels><?xml version="1.0" encoding="UTF-8" standalone="yes"?><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roundedCorners val="1"/>
  <c:chart>
    <c:autoTitleDeleted val="1"/>
    <c:plotArea>
      <c:layout/>
      <c:barChart>
        <c:barDir val="col"/>
        <c:grouping val="clustered"/>
        <c:varyColors val="0"/>
        <c:ser>
          <c:idx val="0"/>
          <c:order val="0"/>
          <c:tx>
            <c:strRef>
              <c:f>Sheet1!$B$1</c:f>
              <c:strCache>
                <c:ptCount val="1"/>
                <c:pt idx="0">
                  <c:v>Values</c:v>
                </c:pt>
              </c:strCache>
            </c:strRef>
          </c:tx>
          <c:spPr>
            <a:solidFill>
              <a:srgbClr val="CF5E39"/>
            </a:solidFill>
            <a:effectLst/>
          </c:spPr>
          <c:invertIfNegative val="0"/>
          <c:dLbls>
            <c:numFmt formatCode="###,###,###,###,###,###,###" sourceLinked="0"/>
            <c:txPr>
              <a:bodyPr/>
              <a:lstStyle/>
              <a:p>
                <a:pPr>
                  <a:defRPr b="0" i="0" strike="noStrike" sz="900" u="none">
                    <a:solidFill>
                      <a:srgbClr val="281E32"/>
                    </a:solidFill>
                    <a:latin typeface="DM Sans"/>
                  </a:defRPr>
                </a:pPr>
              </a:p>
            </c:txPr>
            <c:showLegendKey val="0"/>
            <c:showVal val="1"/>
            <c:showCatName val="0"/>
            <c:showSerName val="0"/>
            <c:showPercent val="0"/>
            <c:showBubbleSize val="0"/>
            <c:showLeaderLines val="0"/>
          </c:dLbls>
          <c:dPt>
            <c:idx val="0"/>
            <c:invertIfNegative val="0"/>
            <c:bubble3D val="0"/>
            <c:spPr>
              <a:solidFill>
                <a:srgbClr val="cf5e39"/>
              </a:solidFill>
              <a:effectLst/>
            </c:spPr>
          </c:dPt>
          <c:dPt>
            <c:idx val="1"/>
            <c:invertIfNegative val="0"/>
            <c:bubble3D val="0"/>
            <c:spPr>
              <a:solidFill>
                <a:srgbClr val="d57252"/>
              </a:solidFill>
              <a:effectLst/>
            </c:spPr>
          </c:dPt>
          <c:dPt>
            <c:idx val="2"/>
            <c:invertIfNegative val="0"/>
            <c:bubble3D val="0"/>
            <c:spPr>
              <a:solidFill>
                <a:srgbClr val="db866a"/>
              </a:solidFill>
              <a:effectLst/>
            </c:spPr>
          </c:dPt>
          <c:dPt>
            <c:idx val="3"/>
            <c:invertIfNegative val="0"/>
            <c:bubble3D val="0"/>
            <c:spPr>
              <a:solidFill>
                <a:srgbClr val="e19a83"/>
              </a:solidFill>
              <a:effectLst/>
            </c:spPr>
          </c:dPt>
          <c:cat>
            <c:multiLvlStrRef>
              <c:f>Sheet1!$A$2:$A$5</c:f>
              <c:multiLvlStrCache>
                <c:ptCount val="4"/>
                <c:lvl>
                  <c:pt idx="0">
                    <c:v>Chocolate Bars</c:v>
                  </c:pt>
                  <c:pt idx="1">
                    <c:v>Granola Bars</c:v>
                  </c:pt>
                  <c:pt idx="2">
                    <c:v>Ice Cream Bars</c:v>
                  </c:pt>
                  <c:pt idx="3">
                    <c:v>Crowbars</c:v>
                  </c:pt>
                </c:lvl>
              </c:multiLvlStrCache>
            </c:multiLvlStrRef>
          </c:cat>
          <c:val>
            <c:numRef>
              <c:f>Sheet1!$B$2:$B$5</c:f>
              <c:numCache>
                <c:formatCode>General</c:formatCode>
                <c:ptCount val="4"/>
                <c:pt idx="0">
                  <c:v>4</c:v>
                </c:pt>
                <c:pt idx="1">
                  <c:v>8</c:v>
                </c:pt>
                <c:pt idx="2">
                  <c:v>6</c:v>
                </c:pt>
                <c:pt idx="3">
                  <c:v>7</c:v>
                </c:pt>
              </c:numCache>
            </c:numRef>
          </c:val>
        </c:ser>
        <c:dLbls>
          <c:numFmt formatCode="###,###,###,###,###,###,###" sourceLinked="0"/>
          <c:txPr>
            <a:bodyPr/>
            <a:lstStyle/>
            <a:p>
              <a:pPr>
                <a:defRPr b="0" i="0" strike="noStrike" sz="900" u="none">
                  <a:solidFill>
                    <a:srgbClr val="281E32"/>
                  </a:solidFill>
                  <a:latin typeface="DM Sans"/>
                </a:defRPr>
              </a:pPr>
            </a:p>
          </c:txPr>
          <c:showLegendKey val="0"/>
          <c:showVal val="1"/>
          <c:showCatName val="0"/>
          <c:showSerName val="0"/>
          <c:showPercent val="0"/>
          <c:showBubbleSize val="0"/>
          <c:showLeaderLines val="0"/>
        </c:dLbls>
        <c:gapWidth val="150"/>
        <c:overlap val="0"/>
        <c:axId val="2094734554"/>
        <c:axId val="2094734552"/>
        <c:axId val="2094734556"/>
      </c:barChart>
      <c:catAx>
        <c:axId val="2094734554"/>
        <c:scaling>
          <c:orientation val="minMax"/>
        </c:scaling>
        <c:delete val="0"/>
        <c:axPos val="b"/>
        <c:numFmt formatCode="General" sourceLinked="1"/>
        <c:majorTickMark val="none"/>
        <c:minorTickMark val="none"/>
        <c:tickLblPos val="low"/>
        <c:spPr>
          <a:ln w="6350" cap="flat">
            <a:solidFill>
              <a:srgbClr val="281E32"/>
            </a:solidFill>
            <a:prstDash val="solid"/>
            <a:round/>
          </a:ln>
        </c:spPr>
        <c:txPr>
          <a:bodyPr/>
          <a:lstStyle/>
          <a:p>
            <a:pPr>
              <a:defRPr sz="900" b="0" i="0" u="none" strike="noStrike">
                <a:solidFill>
                  <a:srgbClr val="281E32"/>
                </a:solidFill>
                <a:latin typeface="DM Sans"/>
              </a:defRPr>
            </a:pPr>
            <a:endParaRPr lang="en-US"/>
          </a:p>
        </c:txPr>
        <c:crossAx val="2094734552"/>
        <c:crosses val="autoZero"/>
        <c:auto val="1"/>
        <c:lblAlgn val="ctr"/>
        <c:noMultiLvlLbl val="1"/>
      </c:catAx>
      <c:valAx>
        <c:axId val="2094734552"/>
        <c:scaling>
          <c:orientation val="minMax"/>
        </c:scaling>
        <c:delete val="0"/>
        <c:axPos val="l"/>
        <c:majorGridlines>
          <c:spPr>
            <a:ln w="6350" cap="flat">
              <a:solidFill>
                <a:srgbClr val="cbbed8"/>
              </a:solidFill>
              <a:prstDash val="dash"/>
              <a:round/>
            </a:ln>
          </c:spPr>
        </c:majorGridlines>
        <c:numFmt formatCode="###,###,###,###,###,###,###" sourceLinked="0"/>
        <c:majorTickMark val="out"/>
        <c:minorTickMark val="none"/>
        <c:tickLblPos val="nextTo"/>
        <c:spPr>
          <a:ln w="6350" cap="flat">
            <a:solidFill>
              <a:srgbClr val="281E32"/>
            </a:solidFill>
            <a:prstDash val="solid"/>
            <a:round/>
          </a:ln>
        </c:spPr>
        <c:txPr>
          <a:bodyPr/>
          <a:lstStyle/>
          <a:p>
            <a:pPr>
              <a:defRPr sz="900" b="0" i="0" u="none" strike="noStrike">
                <a:solidFill>
                  <a:srgbClr val="281E32"/>
                </a:solidFill>
                <a:latin typeface="DM Sans"/>
              </a:defRPr>
            </a:pPr>
            <a:endParaRPr lang="en-US"/>
          </a:p>
        </c:txPr>
        <c:crossAx val="2094734554"/>
        <c:crosses val="autoZero"/>
        <c:crossBetween val="between"/>
      </c:valAx>
      <c:spPr>
        <a:noFill/>
        <a:ln>
          <a:noFill/>
        </a:ln>
        <a:effectLst/>
      </c:spPr>
    </c:plotArea>
    <c:plotVisOnly val="1"/>
    <c:dispBlanksAs val="span"/>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72f61034-ab2a-4785-9870-305032910544&amp;utm_term=PDF-PPTX-lastslide" TargetMode="External"/><Relationship Id="rId1" Type="http://schemas.openxmlformats.org/officeDocument/2006/relationships/image" Target="../media/image-1-1.png"/><Relationship Id="rId2" Type="http://schemas.openxmlformats.org/officeDocument/2006/relationships/image" Target="../media/image-1-2.sv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6" Type="http://schemas.openxmlformats.org/officeDocument/2006/relationships/hyperlink" Target="https://pitch.com?utm_medium=product-presentation&amp;utm_source=powerpoint-export&amp;utm_campaign=bottom_bar_cta&amp;utm_content=72f61034-ab2a-4785-9870-305032910544&amp;utm_term=PDF-PPTX-lastslide"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svg"/><Relationship Id="rId7" Type="http://schemas.openxmlformats.org/officeDocument/2006/relationships/slideLayout" Target="../slideLayouts/slideLayout1.xml"/><Relationship Id="rId8"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72f61034-ab2a-4785-9870-305032910544&amp;utm_term=PDF-PPTX-lastslide" TargetMode="External"/><Relationship Id="rId1" Type="http://schemas.openxmlformats.org/officeDocument/2006/relationships/image" Target="../media/image-11-1.png"/><Relationship Id="rId2" Type="http://schemas.openxmlformats.org/officeDocument/2006/relationships/image" Target="../media/image-11-2.svg"/><Relationship Id="rId4" Type="http://schemas.openxmlformats.org/officeDocument/2006/relationships/slideLayout" Target="../slideLayouts/slideLayout1.xml"/><Relationship Id="rId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5" Type="http://schemas.openxmlformats.org/officeDocument/2006/relationships/hyperlink" Target="https://pitch.com?utm_medium=product-presentation&amp;utm_source=powerpoint-export&amp;utm_campaign=bottom_bar_cta&amp;utm_content=72f61034-ab2a-4785-9870-305032910544&amp;utm_term=PDF-PPTX-lastslide" TargetMode="External"/><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svg"/><Relationship Id="rId6" Type="http://schemas.openxmlformats.org/officeDocument/2006/relationships/slideLayout" Target="../slideLayouts/slideLayout1.xml"/><Relationship Id="rId7"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72f61034-ab2a-4785-9870-305032910544&amp;utm_term=PDF-PPTX-lastslide" TargetMode="External"/><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svg"/><Relationship Id="rId5" Type="http://schemas.openxmlformats.org/officeDocument/2006/relationships/slideLayout" Target="../slideLayouts/slideLayout1.xml"/><Relationship Id="rId6"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72f61034-ab2a-4785-9870-305032910544&amp;utm_term=PDF-PPTX-lastslide" TargetMode="External"/><Relationship Id="rId1" Type="http://schemas.openxmlformats.org/officeDocument/2006/relationships/image" Target="../media/image-14-1.png"/><Relationship Id="rId2" Type="http://schemas.openxmlformats.org/officeDocument/2006/relationships/image" Target="../media/image-14-2.svg"/><Relationship Id="rId4" Type="http://schemas.openxmlformats.org/officeDocument/2006/relationships/slideLayout" Target="../slideLayouts/slideLayout1.xml"/><Relationship Id="rId5"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72f61034-ab2a-4785-9870-305032910544&amp;utm_term=PDF-PPTX-lastslide" TargetMode="External"/><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svg"/><Relationship Id="rId5" Type="http://schemas.openxmlformats.org/officeDocument/2006/relationships/slideLayout" Target="../slideLayouts/slideLayout1.xml"/><Relationship Id="rId6"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72f61034-ab2a-4785-9870-305032910544&amp;utm_term=PDF-PPTX-lastslide" TargetMode="External"/><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svg"/><Relationship Id="rId5" Type="http://schemas.openxmlformats.org/officeDocument/2006/relationships/slideLayout" Target="../slideLayouts/slideLayout1.xml"/><Relationship Id="rId6"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72f61034-ab2a-4785-9870-305032910544&amp;utm_term=PDF-PPTX-lastslide" TargetMode="External"/><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svg"/><Relationship Id="rId5" Type="http://schemas.openxmlformats.org/officeDocument/2006/relationships/slideLayout" Target="../slideLayouts/slideLayout1.xml"/><Relationship Id="rId6"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72f61034-ab2a-4785-9870-305032910544&amp;utm_term=PDF-PPTX-lastslide" TargetMode="External"/><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image" Target="../media/image-18-3.svg"/><Relationship Id="rId5" Type="http://schemas.openxmlformats.org/officeDocument/2006/relationships/slideLayout" Target="../slideLayouts/slideLayout1.xml"/><Relationship Id="rId6"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72f61034-ab2a-4785-9870-305032910544&amp;utm_term=PDF-PPTX-lastslide" TargetMode="External"/><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image" Target="../media/image-19-3.svg"/><Relationship Id="rId5" Type="http://schemas.openxmlformats.org/officeDocument/2006/relationships/slideLayout" Target="../slideLayouts/slideLayout1.xml"/><Relationship Id="rId6"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72f61034-ab2a-4785-9870-305032910544&amp;utm_term=PDF-PPTX-lastslide" TargetMode="External"/><Relationship Id="rId1" Type="http://schemas.openxmlformats.org/officeDocument/2006/relationships/image" Target="../media/image-2-1.png"/><Relationship Id="rId2" Type="http://schemas.openxmlformats.org/officeDocument/2006/relationships/image" Target="../media/image-2-2.sv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5" Type="http://schemas.openxmlformats.org/officeDocument/2006/relationships/hyperlink" Target="https://pitch.com?utm_medium=product-presentation&amp;utm_source=powerpoint-export&amp;utm_campaign=bottom_bar_cta&amp;utm_content=72f61034-ab2a-4785-9870-305032910544&amp;utm_term=PDF-PPTX-lastslide" TargetMode="External"/><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image" Target="../media/image-20-3.png"/><Relationship Id="rId4" Type="http://schemas.openxmlformats.org/officeDocument/2006/relationships/image" Target="../media/image-20-4.svg"/><Relationship Id="rId6" Type="http://schemas.openxmlformats.org/officeDocument/2006/relationships/slideLayout" Target="../slideLayouts/slideLayout1.xml"/><Relationship Id="rId7"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5" Type="http://schemas.openxmlformats.org/officeDocument/2006/relationships/hyperlink" Target="https://pitch.com?utm_medium=product-presentation&amp;utm_source=powerpoint-export&amp;utm_campaign=bottom_bar_cta&amp;utm_content=72f61034-ab2a-4785-9870-305032910544&amp;utm_term=PDF-PPTX-lastslide" TargetMode="External"/><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image" Target="../media/image-21-3.png"/><Relationship Id="rId4" Type="http://schemas.openxmlformats.org/officeDocument/2006/relationships/image" Target="../media/image-21-4.svg"/><Relationship Id="rId6" Type="http://schemas.openxmlformats.org/officeDocument/2006/relationships/slideLayout" Target="../slideLayouts/slideLayout1.xml"/><Relationship Id="rId7"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72f61034-ab2a-4785-9870-305032910544&amp;utm_term=PDF-PPTX-lastslide" TargetMode="External"/><Relationship Id="rId1" Type="http://schemas.openxmlformats.org/officeDocument/2006/relationships/image" Target="../media/image-22-1.png"/><Relationship Id="rId2" Type="http://schemas.openxmlformats.org/officeDocument/2006/relationships/image" Target="../media/image-22-2.svg"/><Relationship Id="rId4" Type="http://schemas.openxmlformats.org/officeDocument/2006/relationships/slideLayout" Target="../slideLayouts/slideLayout1.xml"/><Relationship Id="rId5"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72f61034-ab2a-4785-9870-305032910544&amp;utm_term=PDF-PPTX-lastslide" TargetMode="External"/><Relationship Id="rId1" Type="http://schemas.openxmlformats.org/officeDocument/2006/relationships/chart" Target="/ppt/charts/chart1.xml"/><Relationship Id="rId2" Type="http://schemas.openxmlformats.org/officeDocument/2006/relationships/image" Target="../media/image-23-1.png"/><Relationship Id="rId3" Type="http://schemas.openxmlformats.org/officeDocument/2006/relationships/image" Target="../media/image-23-2.svg"/><Relationship Id="rId5" Type="http://schemas.openxmlformats.org/officeDocument/2006/relationships/slideLayout" Target="../slideLayouts/slideLayout1.xml"/><Relationship Id="rId6"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72f61034-ab2a-4785-9870-305032910544&amp;utm_term=PDF-PPTX-lastslide" TargetMode="External"/><Relationship Id="rId1" Type="http://schemas.openxmlformats.org/officeDocument/2006/relationships/image" Target="../media/image-24-1.png"/><Relationship Id="rId2" Type="http://schemas.openxmlformats.org/officeDocument/2006/relationships/image" Target="../media/image-24-2.svg"/><Relationship Id="rId4" Type="http://schemas.openxmlformats.org/officeDocument/2006/relationships/slideLayout" Target="../slideLayouts/slideLayout1.xml"/><Relationship Id="rId5"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7" Type="http://schemas.openxmlformats.org/officeDocument/2006/relationships/hyperlink" Target="https://pitch.com?utm_medium=product-presentation&amp;utm_source=powerpoint-export&amp;utm_campaign=bottom_bar_cta&amp;utm_content=72f61034-ab2a-4785-9870-305032910544&amp;utm_term=PDF-PPTX-lastslide" TargetMode="External"/><Relationship Id="rId1" Type="http://schemas.openxmlformats.org/officeDocument/2006/relationships/image" Target="../media/image-25-1.png"/><Relationship Id="rId2" Type="http://schemas.openxmlformats.org/officeDocument/2006/relationships/image" Target="../media/image-25-2.png"/><Relationship Id="rId3" Type="http://schemas.openxmlformats.org/officeDocument/2006/relationships/image" Target="../media/image-25-3.png"/><Relationship Id="rId4" Type="http://schemas.openxmlformats.org/officeDocument/2006/relationships/image" Target="../media/image-25-4.png"/><Relationship Id="rId5" Type="http://schemas.openxmlformats.org/officeDocument/2006/relationships/image" Target="../media/image-25-5.png"/><Relationship Id="rId6" Type="http://schemas.openxmlformats.org/officeDocument/2006/relationships/image" Target="../media/image-25-6.svg"/><Relationship Id="rId8" Type="http://schemas.openxmlformats.org/officeDocument/2006/relationships/slideLayout" Target="../slideLayouts/slideLayout1.xml"/><Relationship Id="rId9"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72f61034-ab2a-4785-9870-305032910544&amp;utm_term=PDF-PPTX-lastslide" TargetMode="External"/><Relationship Id="rId1" Type="http://schemas.openxmlformats.org/officeDocument/2006/relationships/image" Target="../media/image-26-1.png"/><Relationship Id="rId2" Type="http://schemas.openxmlformats.org/officeDocument/2006/relationships/image" Target="../media/image-26-2.svg"/><Relationship Id="rId4" Type="http://schemas.openxmlformats.org/officeDocument/2006/relationships/slideLayout" Target="../slideLayouts/slideLayout1.xml"/><Relationship Id="rId5"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72f61034-ab2a-4785-9870-305032910544&amp;utm_term=PDF-PPTX-lastslide" TargetMode="External"/><Relationship Id="rId1" Type="http://schemas.openxmlformats.org/officeDocument/2006/relationships/image" Target="../media/image-27-1.png"/><Relationship Id="rId2" Type="http://schemas.openxmlformats.org/officeDocument/2006/relationships/image" Target="../media/image-27-2.svg"/><Relationship Id="rId4" Type="http://schemas.openxmlformats.org/officeDocument/2006/relationships/slideLayout" Target="../slideLayouts/slideLayout1.xml"/><Relationship Id="rId5"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72f61034-ab2a-4785-9870-305032910544&amp;utm_term=PDF-PPTX-lastslide" TargetMode="External"/><Relationship Id="rId1" Type="http://schemas.openxmlformats.org/officeDocument/2006/relationships/image" Target="../media/image-28-1.png"/><Relationship Id="rId2" Type="http://schemas.openxmlformats.org/officeDocument/2006/relationships/image" Target="../media/image-28-2.svg"/><Relationship Id="rId4" Type="http://schemas.openxmlformats.org/officeDocument/2006/relationships/slideLayout" Target="../slideLayouts/slideLayout1.xml"/><Relationship Id="rId5"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72f61034-ab2a-4785-9870-305032910544&amp;utm_term=PDF-PPTX-lastslide" TargetMode="External"/><Relationship Id="rId1" Type="http://schemas.openxmlformats.org/officeDocument/2006/relationships/image" Target="../media/image-29-1.png"/><Relationship Id="rId2" Type="http://schemas.openxmlformats.org/officeDocument/2006/relationships/image" Target="../media/image-29-2.svg"/><Relationship Id="rId4" Type="http://schemas.openxmlformats.org/officeDocument/2006/relationships/slideLayout" Target="../slideLayouts/slideLayout1.xml"/><Relationship Id="rId5"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72f61034-ab2a-4785-9870-305032910544&amp;utm_term=PDF-PPTX-lastslide"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sv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last_slide&amp;utm_content=" TargetMode="External"/><Relationship Id="rId1" Type="http://schemas.openxmlformats.org/officeDocument/2006/relationships/image" Target="../media/image-30-1.png"/><Relationship Id="rId2" Type="http://schemas.openxmlformats.org/officeDocument/2006/relationships/image" Target="../media/image-30-2.png"/><Relationship Id="rId4" Type="http://schemas.openxmlformats.org/officeDocument/2006/relationships/slideLayout" Target="../slideLayouts/slideLayout1.xml"/><Relationship Id="rId5"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72f61034-ab2a-4785-9870-305032910544&amp;utm_term=PDF-PPTX-lastslide"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sv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72f61034-ab2a-4785-9870-305032910544&amp;utm_term=PDF-PPTX-lastslide" TargetMode="External"/><Relationship Id="rId1" Type="http://schemas.openxmlformats.org/officeDocument/2006/relationships/image" Target="../media/image-5-1.png"/><Relationship Id="rId2" Type="http://schemas.openxmlformats.org/officeDocument/2006/relationships/image" Target="../media/image-5-2.sv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72f61034-ab2a-4785-9870-305032910544&amp;utm_term=PDF-PPTX-lastslide" TargetMode="External"/><Relationship Id="rId1" Type="http://schemas.openxmlformats.org/officeDocument/2006/relationships/image" Target="../media/image-6-1.png"/><Relationship Id="rId2" Type="http://schemas.openxmlformats.org/officeDocument/2006/relationships/image" Target="../media/image-6-2.sv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72f61034-ab2a-4785-9870-305032910544&amp;utm_term=PDF-PPTX-lastslide" TargetMode="External"/><Relationship Id="rId1" Type="http://schemas.openxmlformats.org/officeDocument/2006/relationships/image" Target="../media/image-7-1.png"/><Relationship Id="rId2" Type="http://schemas.openxmlformats.org/officeDocument/2006/relationships/image" Target="../media/image-7-2.sv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72f61034-ab2a-4785-9870-305032910544&amp;utm_term=PDF-PPTX-lastslide"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sv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72f61034-ab2a-4785-9870-305032910544&amp;utm_term=PDF-PPTX-lastslide" TargetMode="External"/><Relationship Id="rId1" Type="http://schemas.openxmlformats.org/officeDocument/2006/relationships/image" Target="../media/image-9-1.png"/><Relationship Id="rId2" Type="http://schemas.openxmlformats.org/officeDocument/2006/relationships/image" Target="../media/image-9-2.sv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BF8F5"/>
        </a:solidFill>
      </p:bgPr>
    </p:bg>
    <p:spTree>
      <p:nvGrpSpPr>
        <p:cNvPr id="1" name=""/>
        <p:cNvGrpSpPr/>
        <p:nvPr/>
      </p:nvGrpSpPr>
      <p:grpSpPr>
        <a:xfrm>
          <a:off x="0" y="0"/>
          <a:ext cx="0" cy="0"/>
          <a:chOff x="0" y="0"/>
          <a:chExt cx="0" cy="0"/>
        </a:xfrm>
      </p:grpSpPr>
      <p:sp>
        <p:nvSpPr>
          <p:cNvPr id="3" name="Text 0"/>
          <p:cNvSpPr/>
          <p:nvPr/>
        </p:nvSpPr>
        <p:spPr>
          <a:xfrm>
            <a:off x="229614" y="1266722"/>
            <a:ext cx="8058328" cy="1143000"/>
          </a:xfrm>
          <a:prstGeom prst="rect">
            <a:avLst/>
          </a:prstGeom>
          <a:noFill/>
          <a:ln/>
        </p:spPr>
        <p:txBody>
          <a:bodyPr wrap="square" lIns="0" tIns="0" rIns="0" bIns="0" rtlCol="0" anchor="b"/>
          <a:lstStyle/>
          <a:p>
            <a:pPr algn="l">
              <a:lnSpc>
                <a:spcPts val="4500"/>
              </a:lnSpc>
            </a:pPr>
            <a:r>
              <a:rPr lang="en-US" sz="4500" b="1" spc="-30" kern="0" dirty="0">
                <a:solidFill>
                  <a:srgbClr val="281E32"/>
                </a:solidFill>
                <a:latin typeface="Rubik" pitchFamily="34" charset="0"/>
                <a:ea typeface="Rubik" pitchFamily="34" charset="-122"/>
                <a:cs typeface="Rubik" pitchFamily="34" charset="-120"/>
              </a:rPr>
              <a:t>Face-Spoofing 2D Detection </a:t>
            </a:r>
            <a:endParaRPr lang="en-US" sz="4500" dirty="0"/>
          </a:p>
          <a:p>
            <a:pPr algn="l">
              <a:lnSpc>
                <a:spcPts val="4500"/>
              </a:lnSpc>
            </a:pPr>
            <a:r>
              <a:rPr lang="en-US" sz="4500" b="1" spc="-30" kern="0" dirty="0">
                <a:solidFill>
                  <a:srgbClr val="281E32"/>
                </a:solidFill>
                <a:latin typeface="Rubik" pitchFamily="34" charset="0"/>
                <a:ea typeface="Rubik" pitchFamily="34" charset="-122"/>
                <a:cs typeface="Rubik" pitchFamily="34" charset="-120"/>
              </a:rPr>
              <a:t>using Moire’s Pattern</a:t>
            </a:r>
            <a:endParaRPr lang="en-US" sz="4500" dirty="0"/>
          </a:p>
        </p:txBody>
      </p:sp>
      <p:sp>
        <p:nvSpPr>
          <p:cNvPr id="4" name="Shape 1"/>
          <p:cNvSpPr/>
          <p:nvPr/>
        </p:nvSpPr>
        <p:spPr>
          <a:xfrm>
            <a:off x="733639" y="4278704"/>
            <a:ext cx="6736335" cy="863295"/>
          </a:xfrm>
          <a:prstGeom prst="roundRect">
            <a:avLst>
              <a:gd name="adj" fmla="val 80000"/>
            </a:avLst>
          </a:prstGeom>
          <a:solidFill>
            <a:srgbClr val="CF5E39"/>
          </a:solidFill>
          <a:ln/>
        </p:spPr>
      </p:sp>
      <p:sp>
        <p:nvSpPr>
          <p:cNvPr id="5" name="Shape 2"/>
          <p:cNvSpPr/>
          <p:nvPr/>
        </p:nvSpPr>
        <p:spPr>
          <a:xfrm>
            <a:off x="7472075" y="4278704"/>
            <a:ext cx="6736335" cy="863295"/>
          </a:xfrm>
          <a:prstGeom prst="roundRect">
            <a:avLst>
              <a:gd name="adj" fmla="val 80000"/>
            </a:avLst>
          </a:prstGeom>
          <a:solidFill>
            <a:srgbClr val="CF5E39"/>
          </a:solidFill>
          <a:ln/>
        </p:spPr>
      </p:sp>
      <p:sp>
        <p:nvSpPr>
          <p:cNvPr id="6" name="Shape 3"/>
          <p:cNvSpPr/>
          <p:nvPr/>
        </p:nvSpPr>
        <p:spPr>
          <a:xfrm>
            <a:off x="-6005265" y="4278704"/>
            <a:ext cx="6736335" cy="863295"/>
          </a:xfrm>
          <a:prstGeom prst="roundRect">
            <a:avLst>
              <a:gd name="adj" fmla="val 80000"/>
            </a:avLst>
          </a:prstGeom>
          <a:solidFill>
            <a:srgbClr val="CF5E39"/>
          </a:solidFill>
          <a:ln/>
        </p:spPr>
      </p:sp>
      <p:sp>
        <p:nvSpPr>
          <p:cNvPr id="7" name="Shape 4"/>
          <p:cNvSpPr/>
          <p:nvPr/>
        </p:nvSpPr>
        <p:spPr>
          <a:xfrm>
            <a:off x="2137642" y="3420219"/>
            <a:ext cx="6736335" cy="863295"/>
          </a:xfrm>
          <a:prstGeom prst="roundRect">
            <a:avLst>
              <a:gd name="adj" fmla="val 80000"/>
            </a:avLst>
          </a:prstGeom>
          <a:solidFill>
            <a:srgbClr val="E7AA8E"/>
          </a:solidFill>
          <a:ln/>
        </p:spPr>
      </p:sp>
      <p:sp>
        <p:nvSpPr>
          <p:cNvPr id="8" name="Shape 5"/>
          <p:cNvSpPr/>
          <p:nvPr/>
        </p:nvSpPr>
        <p:spPr>
          <a:xfrm>
            <a:off x="8876078" y="3420219"/>
            <a:ext cx="6736335" cy="863295"/>
          </a:xfrm>
          <a:prstGeom prst="roundRect">
            <a:avLst>
              <a:gd name="adj" fmla="val 80000"/>
            </a:avLst>
          </a:prstGeom>
          <a:solidFill>
            <a:srgbClr val="E7AA8E"/>
          </a:solidFill>
          <a:ln/>
        </p:spPr>
      </p:sp>
      <p:sp>
        <p:nvSpPr>
          <p:cNvPr id="9" name="Shape 6"/>
          <p:cNvSpPr/>
          <p:nvPr/>
        </p:nvSpPr>
        <p:spPr>
          <a:xfrm>
            <a:off x="-4601262" y="3420219"/>
            <a:ext cx="6736335" cy="863295"/>
          </a:xfrm>
          <a:prstGeom prst="roundRect">
            <a:avLst>
              <a:gd name="adj" fmla="val 80000"/>
            </a:avLst>
          </a:prstGeom>
          <a:solidFill>
            <a:srgbClr val="E7AA8E"/>
          </a:solidFill>
          <a:ln/>
        </p:spPr>
      </p:sp>
      <p:sp>
        <p:nvSpPr>
          <p:cNvPr id="10" name="Shape 7"/>
          <p:cNvSpPr/>
          <p:nvPr/>
        </p:nvSpPr>
        <p:spPr>
          <a:xfrm>
            <a:off x="4107027" y="2568147"/>
            <a:ext cx="6736335" cy="863295"/>
          </a:xfrm>
          <a:prstGeom prst="roundRect">
            <a:avLst>
              <a:gd name="adj" fmla="val 80000"/>
            </a:avLst>
          </a:prstGeom>
          <a:solidFill>
            <a:srgbClr val="E2CDA8"/>
          </a:solidFill>
          <a:ln/>
        </p:spPr>
      </p:sp>
      <p:sp>
        <p:nvSpPr>
          <p:cNvPr id="11" name="Shape 8"/>
          <p:cNvSpPr/>
          <p:nvPr/>
        </p:nvSpPr>
        <p:spPr>
          <a:xfrm>
            <a:off x="-2627486" y="2558993"/>
            <a:ext cx="6736335" cy="863295"/>
          </a:xfrm>
          <a:prstGeom prst="roundRect">
            <a:avLst>
              <a:gd name="adj" fmla="val 80000"/>
            </a:avLst>
          </a:prstGeom>
          <a:solidFill>
            <a:srgbClr val="E2CDA8"/>
          </a:solidFill>
          <a:ln/>
        </p:spPr>
      </p:sp>
      <p:pic>
        <p:nvPicPr>
          <p:cNvPr id="12"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CFCFB"/>
        </a:solidFill>
      </p:bgPr>
    </p:bg>
    <p:spTree>
      <p:nvGrpSpPr>
        <p:cNvPr id="1" name=""/>
        <p:cNvGrpSpPr/>
        <p:nvPr/>
      </p:nvGrpSpPr>
      <p:grpSpPr>
        <a:xfrm>
          <a:off x="0" y="0"/>
          <a:ext cx="0" cy="0"/>
          <a:chOff x="0" y="0"/>
          <a:chExt cx="0" cy="0"/>
        </a:xfrm>
      </p:grpSpPr>
      <p:pic>
        <p:nvPicPr>
          <p:cNvPr id="3" name="Image 0" descr="https://pitch-assets-ccb95893-de3f-4266-973c-20049231b248.s3.eu-west-1.amazonaws.com/ff001d83-5b69-485d-8648-596e490a4f96?pitch-bytes=118633&amp;pitch-content-type=image%2Fjpeg">    </p:cNvPr>
          <p:cNvPicPr>
            <a:picLocks noChangeAspect="1"/>
          </p:cNvPicPr>
          <p:nvPr/>
        </p:nvPicPr>
        <p:blipFill>
          <a:blip r:embed="rId1"/>
          <a:srcRect l="0" r="0" t="11116" b="11116"/>
          <a:stretch/>
        </p:blipFill>
        <p:spPr>
          <a:xfrm>
            <a:off x="765240" y="2190865"/>
            <a:ext cx="1509888" cy="1509888"/>
          </a:xfrm>
          <a:prstGeom prst="rect">
            <a:avLst/>
          </a:prstGeom>
        </p:spPr>
      </p:pic>
      <p:pic>
        <p:nvPicPr>
          <p:cNvPr id="4" name="Image 1" descr="https://pitch-assets-ccb95893-de3f-4266-973c-20049231b248.s3.eu-west-1.amazonaws.com/ff00f416-1004-4138-9466-5fe6af95e1a8?pitch-bytes=140282&amp;pitch-content-type=image%2Fpng">    </p:cNvPr>
          <p:cNvPicPr>
            <a:picLocks noChangeAspect="1"/>
          </p:cNvPicPr>
          <p:nvPr/>
        </p:nvPicPr>
        <p:blipFill>
          <a:blip r:embed="rId2"/>
          <a:srcRect l="0" r="0" t="17308" b="17308"/>
          <a:stretch/>
        </p:blipFill>
        <p:spPr>
          <a:xfrm>
            <a:off x="3132360" y="2538630"/>
            <a:ext cx="1726710" cy="1129003"/>
          </a:xfrm>
          <a:prstGeom prst="rect">
            <a:avLst/>
          </a:prstGeom>
        </p:spPr>
      </p:pic>
      <p:pic>
        <p:nvPicPr>
          <p:cNvPr id="5" name="Image 2" descr="https://pitch-assets-ccb95893-de3f-4266-973c-20049231b248.s3.eu-west-1.amazonaws.com/ff00e6bc-f332-47a4-90d9-b908960404b9?pitch-bytes=140931&amp;pitch-content-type=image%2Fpng">    </p:cNvPr>
          <p:cNvPicPr>
            <a:picLocks noChangeAspect="1"/>
          </p:cNvPicPr>
          <p:nvPr/>
        </p:nvPicPr>
        <p:blipFill>
          <a:blip r:embed="rId3"/>
          <a:srcRect l="0" r="0" t="17233" b="17233"/>
          <a:stretch/>
        </p:blipFill>
        <p:spPr>
          <a:xfrm>
            <a:off x="6173606" y="2462335"/>
            <a:ext cx="1848874" cy="1208879"/>
          </a:xfrm>
          <a:prstGeom prst="rect">
            <a:avLst/>
          </a:prstGeom>
        </p:spPr>
      </p:pic>
      <p:sp>
        <p:nvSpPr>
          <p:cNvPr id="6" name="Text 0"/>
          <p:cNvSpPr/>
          <p:nvPr/>
        </p:nvSpPr>
        <p:spPr>
          <a:xfrm>
            <a:off x="621613" y="512461"/>
            <a:ext cx="8191381" cy="685800"/>
          </a:xfrm>
          <a:prstGeom prst="rect">
            <a:avLst/>
          </a:prstGeom>
          <a:noFill/>
          <a:ln/>
        </p:spPr>
        <p:txBody>
          <a:bodyPr wrap="square" lIns="0" tIns="0" rIns="0" bIns="0" rtlCol="0" anchor="ctr"/>
          <a:lstStyle/>
          <a:p>
            <a:pPr algn="ctr">
              <a:lnSpc>
                <a:spcPts val="5400"/>
              </a:lnSpc>
            </a:pPr>
            <a:r>
              <a:rPr lang="en-US" sz="4500" b="1" spc="-48" kern="0" dirty="0">
                <a:solidFill>
                  <a:srgbClr val="CF5E39"/>
                </a:solidFill>
                <a:latin typeface="Manrope" pitchFamily="34" charset="0"/>
                <a:ea typeface="Manrope" pitchFamily="34" charset="-122"/>
                <a:cs typeface="Manrope" pitchFamily="34" charset="-120"/>
              </a:rPr>
              <a:t>some examples</a:t>
            </a:r>
            <a:endParaRPr lang="en-US" sz="4500" dirty="0"/>
          </a:p>
        </p:txBody>
      </p:sp>
      <p:pic>
        <p:nvPicPr>
          <p:cNvPr id="7" name="Image 3" descr="https://pitch-assets-ccb95893-de3f-4266-973c-20049231b248.s3.eu-west-1.amazonaws.com/try-pitch-pdf-export-logo.svg">
            <a:hlinkClick r:id="rId6" tooltip=""/>
          </p:cNvPr>
          <p:cNvPicPr>
            <a:picLocks noChangeAspect="1"/>
          </p:cNvPicPr>
          <p:nvPr/>
        </p:nvPicPr>
        <p:blipFill>
          <a:blip r:embed="rId4">
            <a:extLst>
              <a:ext uri="{96DAC541-7B7A-43D3-8B79-37D633B846F1}">
                <asvg:svgBlip xmlns:asvg="http://schemas.microsoft.com/office/drawing/2016/SVG/main" r:embed="rId5"/>
              </a:ext>
            </a:extLst>
          </a:blip>
          <a:srcRect l="0" r="0" t="0" b="0"/>
          <a:stretch/>
        </p:blipFill>
        <p:spPr>
          <a:xfrm>
            <a:off x="136595" y="4803153"/>
            <a:ext cx="515221" cy="22730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CFCFB"/>
        </a:solidFill>
      </p:bgPr>
    </p:bg>
    <p:spTree>
      <p:nvGrpSpPr>
        <p:cNvPr id="1" name=""/>
        <p:cNvGrpSpPr/>
        <p:nvPr/>
      </p:nvGrpSpPr>
      <p:grpSpPr>
        <a:xfrm>
          <a:off x="0" y="0"/>
          <a:ext cx="0" cy="0"/>
          <a:chOff x="0" y="0"/>
          <a:chExt cx="0" cy="0"/>
        </a:xfrm>
      </p:grpSpPr>
      <p:sp>
        <p:nvSpPr>
          <p:cNvPr id="3" name="Text 0"/>
          <p:cNvSpPr/>
          <p:nvPr/>
        </p:nvSpPr>
        <p:spPr>
          <a:xfrm>
            <a:off x="285807" y="722798"/>
            <a:ext cx="4149269" cy="2057400"/>
          </a:xfrm>
          <a:prstGeom prst="rect">
            <a:avLst/>
          </a:prstGeom>
          <a:noFill/>
          <a:ln/>
        </p:spPr>
        <p:txBody>
          <a:bodyPr wrap="square" lIns="0" tIns="0" rIns="0" bIns="0" rtlCol="0" anchor="t"/>
          <a:lstStyle/>
          <a:p>
            <a:pPr algn="l">
              <a:lnSpc>
                <a:spcPts val="5400"/>
              </a:lnSpc>
            </a:pPr>
            <a:r>
              <a:rPr lang="en-US" sz="4500" b="1" spc="-48" kern="0" dirty="0">
                <a:solidFill>
                  <a:srgbClr val="CF5E39"/>
                </a:solidFill>
                <a:latin typeface="Manrope" pitchFamily="34" charset="0"/>
                <a:ea typeface="Manrope" pitchFamily="34" charset="-122"/>
                <a:cs typeface="Manrope" pitchFamily="34" charset="-120"/>
              </a:rPr>
              <a:t>SNU :     </a:t>
            </a:r>
            <a:endParaRPr lang="en-US" sz="4500" dirty="0"/>
          </a:p>
          <a:p>
            <a:pPr algn="l">
              <a:lnSpc>
                <a:spcPts val="5400"/>
              </a:lnSpc>
            </a:pPr>
            <a:r>
              <a:rPr lang="en-US" sz="4500" b="1" spc="-48" kern="0" dirty="0">
                <a:solidFill>
                  <a:srgbClr val="CF5E39"/>
                </a:solidFill>
                <a:latin typeface="Manrope" pitchFamily="34" charset="0"/>
                <a:ea typeface="Manrope" pitchFamily="34" charset="-122"/>
                <a:cs typeface="Manrope" pitchFamily="34" charset="-120"/>
              </a:rPr>
              <a:t>Sensor NonUniformity</a:t>
            </a:r>
            <a:endParaRPr lang="en-US" sz="4500" dirty="0"/>
          </a:p>
        </p:txBody>
      </p:sp>
      <p:sp>
        <p:nvSpPr>
          <p:cNvPr id="4" name="Shape 1"/>
          <p:cNvSpPr/>
          <p:nvPr/>
        </p:nvSpPr>
        <p:spPr>
          <a:xfrm>
            <a:off x="476681" y="4676775"/>
            <a:ext cx="333375" cy="0"/>
          </a:xfrm>
          <a:prstGeom prst="line">
            <a:avLst/>
          </a:prstGeom>
          <a:solidFill>
            <a:srgbClr val="D4D2CA">
              <a:alpha val="50000"/>
            </a:srgbClr>
          </a:solidFill>
          <a:ln w="21167">
            <a:solidFill>
              <a:srgbClr val="292624">
                <a:alpha val="50000"/>
              </a:srgbClr>
            </a:solidFill>
            <a:prstDash val="solid"/>
            <a:headEnd type="none"/>
            <a:tailEnd type="none"/>
          </a:ln>
        </p:spPr>
      </p:sp>
      <p:sp>
        <p:nvSpPr>
          <p:cNvPr id="5" name="Text 2"/>
          <p:cNvSpPr/>
          <p:nvPr/>
        </p:nvSpPr>
        <p:spPr>
          <a:xfrm>
            <a:off x="4434142" y="722729"/>
            <a:ext cx="4606112" cy="2800350"/>
          </a:xfrm>
          <a:prstGeom prst="rect">
            <a:avLst/>
          </a:prstGeom>
          <a:noFill/>
          <a:ln/>
        </p:spPr>
        <p:txBody>
          <a:bodyPr wrap="square" lIns="0" tIns="0" rIns="0" bIns="0" rtlCol="0" anchor="t"/>
          <a:lstStyle/>
          <a:p>
            <a:pPr algn="l">
              <a:lnSpc>
                <a:spcPts val="1838"/>
              </a:lnSpc>
            </a:pPr>
            <a:r>
              <a:rPr lang="en-US" sz="1100" b="0" spc="12" kern="0" dirty="0">
                <a:solidFill>
                  <a:srgbClr val="292624"/>
                </a:solidFill>
                <a:latin typeface="Lora" pitchFamily="34" charset="0"/>
                <a:ea typeface="Lora" pitchFamily="34" charset="-122"/>
                <a:cs typeface="Lora" pitchFamily="34" charset="-120"/>
              </a:rPr>
              <a:t>SNU refers to variations in sensitivity or response among the individual   pixels or sensor elements within a digital camera sensor.</a:t>
            </a:r>
            <a:endParaRPr lang="en-US" sz="1050" dirty="0"/>
          </a:p>
          <a:p>
            <a:pPr algn="l">
              <a:lnSpc>
                <a:spcPts val="1838"/>
              </a:lnSpc>
            </a:pPr>
            <a:endParaRPr lang="en-US" sz="1050" dirty="0"/>
          </a:p>
          <a:p>
            <a:pPr algn="l">
              <a:lnSpc>
                <a:spcPts val="1838"/>
              </a:lnSpc>
            </a:pPr>
            <a:r>
              <a:rPr lang="en-US" sz="1100" b="0" spc="12" kern="0" dirty="0">
                <a:solidFill>
                  <a:srgbClr val="292624"/>
                </a:solidFill>
                <a:latin typeface="Lora" pitchFamily="34" charset="0"/>
                <a:ea typeface="Lora" pitchFamily="34" charset="-122"/>
                <a:cs typeface="Lora" pitchFamily="34" charset="-120"/>
              </a:rPr>
              <a:t>These variations can result from manufacturing inconsistencies or aging of the sensor  over time.</a:t>
            </a:r>
            <a:endParaRPr lang="en-US" sz="1050" dirty="0"/>
          </a:p>
          <a:p>
            <a:pPr algn="l">
              <a:lnSpc>
                <a:spcPts val="1838"/>
              </a:lnSpc>
            </a:pPr>
            <a:endParaRPr lang="en-US" sz="1050" dirty="0"/>
          </a:p>
          <a:p>
            <a:pPr algn="l">
              <a:lnSpc>
                <a:spcPts val="1838"/>
              </a:lnSpc>
            </a:pPr>
            <a:r>
              <a:rPr lang="en-US" sz="1100" b="0" spc="12" kern="0" dirty="0">
                <a:solidFill>
                  <a:srgbClr val="292624"/>
                </a:solidFill>
                <a:latin typeface="Lora" pitchFamily="34" charset="0"/>
                <a:ea typeface="Lora" pitchFamily="34" charset="-122"/>
                <a:cs typeface="Lora" pitchFamily="34" charset="-120"/>
              </a:rPr>
              <a:t>SNU  can manifest as visible artifacts in images, such as color casts or uneven brightness levels.</a:t>
            </a:r>
            <a:endParaRPr lang="en-US" sz="1050" dirty="0"/>
          </a:p>
          <a:p>
            <a:pPr algn="l">
              <a:lnSpc>
                <a:spcPts val="1838"/>
              </a:lnSpc>
            </a:pPr>
            <a:endParaRPr lang="en-US" sz="1050" dirty="0"/>
          </a:p>
          <a:p>
            <a:pPr algn="l">
              <a:lnSpc>
                <a:spcPts val="1838"/>
              </a:lnSpc>
            </a:pPr>
            <a:r>
              <a:rPr lang="en-US" sz="1100" b="0" spc="12" kern="0" dirty="0">
                <a:solidFill>
                  <a:srgbClr val="292624"/>
                </a:solidFill>
                <a:latin typeface="Lora" pitchFamily="34" charset="0"/>
                <a:ea typeface="Lora" pitchFamily="34" charset="-122"/>
                <a:cs typeface="Lora" pitchFamily="34" charset="-120"/>
              </a:rPr>
              <a:t>Like PRNU, SNU patterns can be used for image authentication and forensic       analysis, although they may require different techniques or methods for       extraction and analysis compared to PRNU.</a:t>
            </a:r>
            <a:endParaRPr lang="en-US" sz="1050" dirty="0"/>
          </a:p>
        </p:txBody>
      </p:sp>
      <p:pic>
        <p:nvPicPr>
          <p:cNvPr id="6"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CFCFB"/>
        </a:solidFill>
      </p:bgPr>
    </p:bg>
    <p:spTree>
      <p:nvGrpSpPr>
        <p:cNvPr id="1" name=""/>
        <p:cNvGrpSpPr/>
        <p:nvPr/>
      </p:nvGrpSpPr>
      <p:grpSpPr>
        <a:xfrm>
          <a:off x="0" y="0"/>
          <a:ext cx="0" cy="0"/>
          <a:chOff x="0" y="0"/>
          <a:chExt cx="0" cy="0"/>
        </a:xfrm>
      </p:grpSpPr>
      <p:pic>
        <p:nvPicPr>
          <p:cNvPr id="3" name="Image 0" descr="https://pitch-assets-ccb95893-de3f-4266-973c-20049231b248.s3.eu-west-1.amazonaws.com/e872bdb4-170e-4a27-ae40-02f7469edc1d?pitch-bytes=775241&amp;pitch-content-type=image%2Fpng">    </p:cNvPr>
          <p:cNvPicPr>
            <a:picLocks noChangeAspect="1"/>
          </p:cNvPicPr>
          <p:nvPr/>
        </p:nvPicPr>
        <p:blipFill>
          <a:blip r:embed="rId1"/>
          <a:srcRect l="14923" r="9982" t="0" b="0"/>
          <a:stretch/>
        </p:blipFill>
        <p:spPr>
          <a:xfrm>
            <a:off x="1072303" y="2152517"/>
            <a:ext cx="2269704" cy="2417937"/>
          </a:xfrm>
          <a:prstGeom prst="rect">
            <a:avLst/>
          </a:prstGeom>
        </p:spPr>
      </p:pic>
      <p:pic>
        <p:nvPicPr>
          <p:cNvPr id="4" name="Image 1" descr="https://pitch-assets-ccb95893-de3f-4266-973c-20049231b248.s3.eu-west-1.amazonaws.com/0afdd1b2-06a4-4a4d-9565-79b3c7b99f18?pitch-bytes=185094&amp;pitch-content-type=image%2Fpng">    </p:cNvPr>
          <p:cNvPicPr>
            <a:picLocks noChangeAspect="1"/>
          </p:cNvPicPr>
          <p:nvPr/>
        </p:nvPicPr>
        <p:blipFill>
          <a:blip r:embed="rId2"/>
          <a:srcRect l="32041" r="33801" t="0" b="0"/>
          <a:stretch/>
        </p:blipFill>
        <p:spPr>
          <a:xfrm>
            <a:off x="5060358" y="1861555"/>
            <a:ext cx="2235273" cy="2810058"/>
          </a:xfrm>
          <a:prstGeom prst="rect">
            <a:avLst/>
          </a:prstGeom>
        </p:spPr>
      </p:pic>
      <p:sp>
        <p:nvSpPr>
          <p:cNvPr id="5" name="Text 0"/>
          <p:cNvSpPr/>
          <p:nvPr/>
        </p:nvSpPr>
        <p:spPr>
          <a:xfrm>
            <a:off x="-3920" y="199170"/>
            <a:ext cx="8339554" cy="685800"/>
          </a:xfrm>
          <a:prstGeom prst="rect">
            <a:avLst/>
          </a:prstGeom>
          <a:noFill/>
          <a:ln/>
        </p:spPr>
        <p:txBody>
          <a:bodyPr wrap="square" lIns="0" tIns="0" rIns="0" bIns="0" rtlCol="0" anchor="ctr"/>
          <a:lstStyle/>
          <a:p>
            <a:pPr algn="ctr">
              <a:lnSpc>
                <a:spcPts val="5400"/>
              </a:lnSpc>
            </a:pPr>
            <a:r>
              <a:rPr lang="en-US" sz="4500" b="1" spc="-48" kern="0" dirty="0">
                <a:solidFill>
                  <a:srgbClr val="CF5E39"/>
                </a:solidFill>
                <a:latin typeface="Manrope" pitchFamily="34" charset="0"/>
                <a:ea typeface="Manrope" pitchFamily="34" charset="-122"/>
                <a:cs typeface="Manrope" pitchFamily="34" charset="-120"/>
              </a:rPr>
              <a:t>Example With Dataset</a:t>
            </a:r>
            <a:endParaRPr lang="en-US" sz="4500" dirty="0"/>
          </a:p>
        </p:txBody>
      </p:sp>
      <p:pic>
        <p:nvPicPr>
          <p:cNvPr id="6" name="Image 2" descr="https://pitch-assets-ccb95893-de3f-4266-973c-20049231b248.s3.eu-west-1.amazonaws.com/try-pitch-pdf-export-logo.svg">
            <a:hlinkClick r:id="rId5" tooltip=""/>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a:off x="136595" y="4803153"/>
            <a:ext cx="515221" cy="22730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CFCFB"/>
        </a:solidFill>
      </p:bgPr>
    </p:bg>
    <p:spTree>
      <p:nvGrpSpPr>
        <p:cNvPr id="1" name=""/>
        <p:cNvGrpSpPr/>
        <p:nvPr/>
      </p:nvGrpSpPr>
      <p:grpSpPr>
        <a:xfrm>
          <a:off x="0" y="0"/>
          <a:ext cx="0" cy="0"/>
          <a:chOff x="0" y="0"/>
          <a:chExt cx="0" cy="0"/>
        </a:xfrm>
      </p:grpSpPr>
      <p:sp>
        <p:nvSpPr>
          <p:cNvPr id="3" name="Shape 0"/>
          <p:cNvSpPr/>
          <p:nvPr/>
        </p:nvSpPr>
        <p:spPr>
          <a:xfrm>
            <a:off x="4574385" y="3852"/>
            <a:ext cx="4572118" cy="5139648"/>
          </a:xfrm>
          <a:prstGeom prst="roundRect">
            <a:avLst>
              <a:gd name="adj" fmla="val -19999"/>
            </a:avLst>
          </a:prstGeom>
          <a:solidFill>
            <a:srgbClr val="D4D2CA"/>
          </a:solidFill>
          <a:ln/>
        </p:spPr>
      </p:sp>
      <p:sp>
        <p:nvSpPr>
          <p:cNvPr id="4" name="Text 1"/>
          <p:cNvSpPr/>
          <p:nvPr/>
        </p:nvSpPr>
        <p:spPr>
          <a:xfrm>
            <a:off x="476250" y="476250"/>
            <a:ext cx="3619322" cy="685800"/>
          </a:xfrm>
          <a:prstGeom prst="rect">
            <a:avLst/>
          </a:prstGeom>
          <a:noFill/>
          <a:ln/>
        </p:spPr>
        <p:txBody>
          <a:bodyPr wrap="square" lIns="0" tIns="0" rIns="0" bIns="0" rtlCol="0" anchor="t"/>
          <a:lstStyle/>
          <a:p>
            <a:pPr algn="l">
              <a:lnSpc>
                <a:spcPts val="5400"/>
              </a:lnSpc>
            </a:pPr>
            <a:r>
              <a:rPr lang="en-US" sz="4500" b="1" spc="-48" kern="0" dirty="0">
                <a:solidFill>
                  <a:srgbClr val="CF5E39"/>
                </a:solidFill>
                <a:latin typeface="Manrope" pitchFamily="34" charset="0"/>
                <a:ea typeface="Manrope" pitchFamily="34" charset="-122"/>
                <a:cs typeface="Manrope" pitchFamily="34" charset="-120"/>
              </a:rPr>
              <a:t>OTSU</a:t>
            </a:r>
            <a:endParaRPr lang="en-US" sz="4500" dirty="0"/>
          </a:p>
        </p:txBody>
      </p:sp>
      <p:sp>
        <p:nvSpPr>
          <p:cNvPr id="5" name="Text 2"/>
          <p:cNvSpPr/>
          <p:nvPr/>
        </p:nvSpPr>
        <p:spPr>
          <a:xfrm>
            <a:off x="476250" y="1879445"/>
            <a:ext cx="3619500" cy="1633538"/>
          </a:xfrm>
          <a:prstGeom prst="rect">
            <a:avLst/>
          </a:prstGeom>
          <a:noFill/>
          <a:ln/>
        </p:spPr>
        <p:txBody>
          <a:bodyPr wrap="square" lIns="0" tIns="0" rIns="0" bIns="0" rtlCol="0" anchor="t"/>
          <a:lstStyle/>
          <a:p>
            <a:pPr algn="l">
              <a:lnSpc>
                <a:spcPts val="1838"/>
              </a:lnSpc>
            </a:pPr>
            <a:r>
              <a:rPr lang="en-US" sz="1100" b="0" spc="12" kern="0" dirty="0">
                <a:solidFill>
                  <a:srgbClr val="292624"/>
                </a:solidFill>
                <a:latin typeface="Lora" pitchFamily="34" charset="0"/>
                <a:ea typeface="Lora" pitchFamily="34" charset="-122"/>
                <a:cs typeface="Lora" pitchFamily="34" charset="-120"/>
              </a:rPr>
              <a:t>The Otsu threshold, also known as Otsu's method or Otsu's algorithm, is a popular technique used in image processing for automatic image thresholding. Image thresholding is the process of separating objects or features of interest from the background in a grayscale image by converting it into a binary image (black and white) based on a certain threshold value.</a:t>
            </a:r>
            <a:endParaRPr lang="en-US" sz="1050" dirty="0"/>
          </a:p>
        </p:txBody>
      </p:sp>
      <p:sp>
        <p:nvSpPr>
          <p:cNvPr id="6" name="Shape 3"/>
          <p:cNvSpPr/>
          <p:nvPr/>
        </p:nvSpPr>
        <p:spPr>
          <a:xfrm>
            <a:off x="476681" y="4676775"/>
            <a:ext cx="333375" cy="0"/>
          </a:xfrm>
          <a:prstGeom prst="line">
            <a:avLst/>
          </a:prstGeom>
          <a:solidFill>
            <a:srgbClr val="D4D2CA">
              <a:alpha val="50000"/>
            </a:srgbClr>
          </a:solidFill>
          <a:ln w="21167">
            <a:solidFill>
              <a:srgbClr val="292624">
                <a:alpha val="50000"/>
              </a:srgbClr>
            </a:solidFill>
            <a:prstDash val="solid"/>
            <a:headEnd type="none"/>
            <a:tailEnd type="none"/>
          </a:ln>
        </p:spPr>
      </p:sp>
      <p:pic>
        <p:nvPicPr>
          <p:cNvPr id="7" name="Image 0" descr="https://images.unsplash.com/photo-1632201717104-b7c59bc026ee?crop=entropy&amp;cs=tinysrgb&amp;fit=max&amp;fm=jpg&amp;ixid=M3wyMTIyMnwwfDF8c2VhcmNofDQ1fHwzRCUyMFNoYXBlc3xlbnwwfHx8fDE3MTU2OTgxMDV8MA&amp;ixlib=rb-4.0.3&amp;q=80&amp;w=1080">    </p:cNvPr>
          <p:cNvPicPr>
            <a:picLocks noChangeAspect="1"/>
          </p:cNvPicPr>
          <p:nvPr/>
        </p:nvPicPr>
        <p:blipFill>
          <a:blip r:embed="rId1"/>
          <a:srcRect l="8309" r="32464" t="0" b="0"/>
          <a:stretch/>
        </p:blipFill>
        <p:spPr>
          <a:xfrm>
            <a:off x="4574385" y="938"/>
            <a:ext cx="4568662" cy="5142562"/>
          </a:xfrm>
          <a:prstGeom prst="rect">
            <a:avLst/>
          </a:prstGeom>
        </p:spPr>
      </p:pic>
      <p:pic>
        <p:nvPicPr>
          <p:cNvPr id="8"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CFCFB"/>
        </a:solidFill>
      </p:bgPr>
    </p:bg>
    <p:spTree>
      <p:nvGrpSpPr>
        <p:cNvPr id="1" name=""/>
        <p:cNvGrpSpPr/>
        <p:nvPr/>
      </p:nvGrpSpPr>
      <p:grpSpPr>
        <a:xfrm>
          <a:off x="0" y="0"/>
          <a:ext cx="0" cy="0"/>
          <a:chOff x="0" y="0"/>
          <a:chExt cx="0" cy="0"/>
        </a:xfrm>
      </p:grpSpPr>
      <p:sp>
        <p:nvSpPr>
          <p:cNvPr id="3" name="Text 0"/>
          <p:cNvSpPr/>
          <p:nvPr/>
        </p:nvSpPr>
        <p:spPr>
          <a:xfrm>
            <a:off x="194726" y="574098"/>
            <a:ext cx="3619381" cy="685800"/>
          </a:xfrm>
          <a:prstGeom prst="rect">
            <a:avLst/>
          </a:prstGeom>
          <a:noFill/>
          <a:ln/>
        </p:spPr>
        <p:txBody>
          <a:bodyPr wrap="square" lIns="0" tIns="0" rIns="0" bIns="0" rtlCol="0" anchor="t"/>
          <a:lstStyle/>
          <a:p>
            <a:pPr algn="l">
              <a:lnSpc>
                <a:spcPts val="5400"/>
              </a:lnSpc>
            </a:pPr>
            <a:r>
              <a:rPr lang="en-US" sz="4500" b="1" spc="-48" kern="0" dirty="0">
                <a:solidFill>
                  <a:srgbClr val="CF5E39"/>
                </a:solidFill>
                <a:latin typeface="Manrope" pitchFamily="34" charset="0"/>
                <a:ea typeface="Manrope" pitchFamily="34" charset="-122"/>
                <a:cs typeface="Manrope" pitchFamily="34" charset="-120"/>
              </a:rPr>
              <a:t>What is OTSU</a:t>
            </a:r>
            <a:endParaRPr lang="en-US" sz="4500" dirty="0"/>
          </a:p>
        </p:txBody>
      </p:sp>
      <p:sp>
        <p:nvSpPr>
          <p:cNvPr id="4" name="Shape 1"/>
          <p:cNvSpPr/>
          <p:nvPr/>
        </p:nvSpPr>
        <p:spPr>
          <a:xfrm>
            <a:off x="476681" y="4676775"/>
            <a:ext cx="333375" cy="0"/>
          </a:xfrm>
          <a:prstGeom prst="line">
            <a:avLst/>
          </a:prstGeom>
          <a:solidFill>
            <a:srgbClr val="D4D2CA">
              <a:alpha val="50000"/>
            </a:srgbClr>
          </a:solidFill>
          <a:ln w="21167">
            <a:solidFill>
              <a:srgbClr val="292624">
                <a:alpha val="50000"/>
              </a:srgbClr>
            </a:solidFill>
            <a:prstDash val="solid"/>
            <a:headEnd type="none"/>
            <a:tailEnd type="none"/>
          </a:ln>
        </p:spPr>
      </p:sp>
      <p:sp>
        <p:nvSpPr>
          <p:cNvPr id="5" name="Text 2"/>
          <p:cNvSpPr/>
          <p:nvPr/>
        </p:nvSpPr>
        <p:spPr>
          <a:xfrm>
            <a:off x="4335883" y="368550"/>
            <a:ext cx="4333875" cy="4600575"/>
          </a:xfrm>
          <a:prstGeom prst="rect">
            <a:avLst/>
          </a:prstGeom>
          <a:noFill/>
          <a:ln/>
        </p:spPr>
        <p:txBody>
          <a:bodyPr wrap="square" lIns="0" tIns="0" rIns="0" bIns="0" rtlCol="0" anchor="t"/>
          <a:lstStyle/>
          <a:p>
            <a:pPr algn="l">
              <a:lnSpc>
                <a:spcPts val="1575"/>
              </a:lnSpc>
            </a:pPr>
            <a:r>
              <a:rPr lang="en-US" sz="900" b="0" spc="12" kern="0" dirty="0">
                <a:solidFill>
                  <a:srgbClr val="292624"/>
                </a:solidFill>
                <a:latin typeface="Lora" pitchFamily="34" charset="0"/>
                <a:ea typeface="Lora" pitchFamily="34" charset="-122"/>
                <a:cs typeface="Lora" pitchFamily="34" charset="-120"/>
              </a:rPr>
              <a:t>1.    Objective: The goal of Otsu's method is to find an optimal threshold value that minimizes the intra-class variance of pixel intensities in the resulting binary image. In simple terms, it aims to find the threshold that best separates the foreground (objects of interest) from the background in the image.</a:t>
            </a:r>
            <a:endParaRPr lang="en-US" sz="900" dirty="0"/>
          </a:p>
          <a:p>
            <a:pPr algn="l">
              <a:lnSpc>
                <a:spcPts val="1575"/>
              </a:lnSpc>
            </a:pPr>
            <a:endParaRPr lang="en-US" sz="900" dirty="0"/>
          </a:p>
          <a:p>
            <a:pPr algn="l">
              <a:lnSpc>
                <a:spcPts val="1575"/>
              </a:lnSpc>
            </a:pPr>
            <a:r>
              <a:rPr lang="en-US" sz="900" b="0" spc="12" kern="0" dirty="0">
                <a:solidFill>
                  <a:srgbClr val="292624"/>
                </a:solidFill>
                <a:latin typeface="Lora" pitchFamily="34" charset="0"/>
                <a:ea typeface="Lora" pitchFamily="34" charset="-122"/>
                <a:cs typeface="Lora" pitchFamily="34" charset="-120"/>
              </a:rPr>
              <a:t>2.    Algorithm:</a:t>
            </a:r>
            <a:endParaRPr lang="en-US" sz="900" dirty="0"/>
          </a:p>
          <a:p>
            <a:pPr algn="l">
              <a:lnSpc>
                <a:spcPts val="1575"/>
              </a:lnSpc>
            </a:pPr>
            <a:r>
              <a:rPr lang="en-US" sz="900" b="0" spc="12" kern="0" dirty="0">
                <a:solidFill>
                  <a:srgbClr val="292624"/>
                </a:solidFill>
                <a:latin typeface="Lora" pitchFamily="34" charset="0"/>
                <a:ea typeface="Lora" pitchFamily="34" charset="-122"/>
                <a:cs typeface="Lora" pitchFamily="34" charset="-120"/>
              </a:rPr>
              <a:t>•    Otsu's method calculates the histogram of pixel intensities in the grayscale image.</a:t>
            </a:r>
            <a:endParaRPr lang="en-US" sz="900" dirty="0"/>
          </a:p>
          <a:p>
            <a:pPr algn="l">
              <a:lnSpc>
                <a:spcPts val="1575"/>
              </a:lnSpc>
            </a:pPr>
            <a:r>
              <a:rPr lang="en-US" sz="900" b="0" spc="12" kern="0" dirty="0">
                <a:solidFill>
                  <a:srgbClr val="292624"/>
                </a:solidFill>
                <a:latin typeface="Lora" pitchFamily="34" charset="0"/>
                <a:ea typeface="Lora" pitchFamily="34" charset="-122"/>
                <a:cs typeface="Lora" pitchFamily="34" charset="-120"/>
              </a:rPr>
              <a:t>•    The threshold value that maximizes the between-class variance, or equivalently minimizes the intra-class variance, is chosen as the optimal threshold for image segmentation.</a:t>
            </a:r>
            <a:endParaRPr lang="en-US" sz="900" dirty="0"/>
          </a:p>
          <a:p>
            <a:pPr algn="l">
              <a:lnSpc>
                <a:spcPts val="1575"/>
              </a:lnSpc>
            </a:pPr>
            <a:endParaRPr lang="en-US" sz="900" dirty="0"/>
          </a:p>
          <a:p>
            <a:pPr algn="l">
              <a:lnSpc>
                <a:spcPts val="1575"/>
              </a:lnSpc>
            </a:pPr>
            <a:r>
              <a:rPr lang="en-US" sz="900" b="0" spc="12" kern="0" dirty="0">
                <a:solidFill>
                  <a:srgbClr val="292624"/>
                </a:solidFill>
                <a:latin typeface="Lora" pitchFamily="34" charset="0"/>
                <a:ea typeface="Lora" pitchFamily="34" charset="-122"/>
                <a:cs typeface="Lora" pitchFamily="34" charset="-120"/>
              </a:rPr>
              <a:t>3.    Benefits:</a:t>
            </a:r>
            <a:endParaRPr lang="en-US" sz="900" dirty="0"/>
          </a:p>
          <a:p>
            <a:pPr algn="l">
              <a:lnSpc>
                <a:spcPts val="1575"/>
              </a:lnSpc>
            </a:pPr>
            <a:r>
              <a:rPr lang="en-US" sz="900" b="0" spc="12" kern="0" dirty="0">
                <a:solidFill>
                  <a:srgbClr val="292624"/>
                </a:solidFill>
                <a:latin typeface="Lora" pitchFamily="34" charset="0"/>
                <a:ea typeface="Lora" pitchFamily="34" charset="-122"/>
                <a:cs typeface="Lora" pitchFamily="34" charset="-120"/>
              </a:rPr>
              <a:t>•    Otsu's method provides an automatic and efficient way to determine the optimal threshold value without requiring manual intervention.</a:t>
            </a:r>
            <a:endParaRPr lang="en-US" sz="900" dirty="0"/>
          </a:p>
          <a:p>
            <a:pPr algn="l">
              <a:lnSpc>
                <a:spcPts val="1575"/>
              </a:lnSpc>
            </a:pPr>
            <a:r>
              <a:rPr lang="en-US" sz="900" b="0" spc="12" kern="0" dirty="0">
                <a:solidFill>
                  <a:srgbClr val="292624"/>
                </a:solidFill>
                <a:latin typeface="Lora" pitchFamily="34" charset="0"/>
                <a:ea typeface="Lora" pitchFamily="34" charset="-122"/>
                <a:cs typeface="Lora" pitchFamily="34" charset="-120"/>
              </a:rPr>
              <a:t>•    It is robust to variations in image contrast and lighting conditions, making it suitable for a wide range of applications.</a:t>
            </a:r>
            <a:endParaRPr lang="en-US" sz="900" dirty="0"/>
          </a:p>
          <a:p>
            <a:pPr algn="l">
              <a:lnSpc>
                <a:spcPts val="1575"/>
              </a:lnSpc>
            </a:pPr>
            <a:endParaRPr lang="en-US" sz="900" dirty="0"/>
          </a:p>
          <a:p>
            <a:pPr algn="l">
              <a:lnSpc>
                <a:spcPts val="1575"/>
              </a:lnSpc>
            </a:pPr>
            <a:r>
              <a:rPr lang="en-US" sz="900" b="0" spc="12" kern="0" dirty="0">
                <a:solidFill>
                  <a:srgbClr val="292624"/>
                </a:solidFill>
                <a:latin typeface="Lora" pitchFamily="34" charset="0"/>
                <a:ea typeface="Lora" pitchFamily="34" charset="-122"/>
                <a:cs typeface="Lora" pitchFamily="34" charset="-120"/>
              </a:rPr>
              <a:t>4.    Applications:</a:t>
            </a:r>
            <a:endParaRPr lang="en-US" sz="900" dirty="0"/>
          </a:p>
          <a:p>
            <a:pPr algn="l">
              <a:lnSpc>
                <a:spcPts val="1575"/>
              </a:lnSpc>
            </a:pPr>
            <a:r>
              <a:rPr lang="en-US" sz="900" b="0" spc="12" kern="0" dirty="0">
                <a:solidFill>
                  <a:srgbClr val="292624"/>
                </a:solidFill>
                <a:latin typeface="Lora" pitchFamily="34" charset="0"/>
                <a:ea typeface="Lora" pitchFamily="34" charset="-122"/>
                <a:cs typeface="Lora" pitchFamily="34" charset="-120"/>
              </a:rPr>
              <a:t>•    Otsu's method is commonly used in image segmentation tasks such as object detection, feature extraction, and image analysis.</a:t>
            </a:r>
            <a:endParaRPr lang="en-US" sz="900" dirty="0"/>
          </a:p>
          <a:p>
            <a:pPr algn="l">
              <a:lnSpc>
                <a:spcPts val="1575"/>
              </a:lnSpc>
            </a:pPr>
            <a:r>
              <a:rPr lang="en-US" sz="900" b="0" spc="12" kern="0" dirty="0">
                <a:solidFill>
                  <a:srgbClr val="292624"/>
                </a:solidFill>
                <a:latin typeface="Lora" pitchFamily="34" charset="0"/>
                <a:ea typeface="Lora" pitchFamily="34" charset="-122"/>
                <a:cs typeface="Lora" pitchFamily="34" charset="-120"/>
              </a:rPr>
              <a:t>•    It finds applications in various fields including medical imaging, document processing, and computer vision.</a:t>
            </a:r>
            <a:endParaRPr lang="en-US" sz="900" dirty="0"/>
          </a:p>
        </p:txBody>
      </p:sp>
      <p:pic>
        <p:nvPicPr>
          <p:cNvPr id="6"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CFCFB"/>
        </a:solidFill>
      </p:bgPr>
    </p:bg>
    <p:spTree>
      <p:nvGrpSpPr>
        <p:cNvPr id="1" name=""/>
        <p:cNvGrpSpPr/>
        <p:nvPr/>
      </p:nvGrpSpPr>
      <p:grpSpPr>
        <a:xfrm>
          <a:off x="0" y="0"/>
          <a:ext cx="0" cy="0"/>
          <a:chOff x="0" y="0"/>
          <a:chExt cx="0" cy="0"/>
        </a:xfrm>
      </p:grpSpPr>
      <p:pic>
        <p:nvPicPr>
          <p:cNvPr id="3" name="Image 0" descr="https://pitch-assets-ccb95893-de3f-4266-973c-20049231b248.s3.eu-west-1.amazonaws.com/46fca0c1-48eb-47bf-9cf8-9d14ee2f391a?pitch-bytes=60603&amp;pitch-content-type=image%2Fpng">    </p:cNvPr>
          <p:cNvPicPr>
            <a:picLocks noChangeAspect="1"/>
          </p:cNvPicPr>
          <p:nvPr/>
        </p:nvPicPr>
        <p:blipFill>
          <a:blip r:embed="rId1"/>
          <a:srcRect l="12795" r="8632" t="0" b="0"/>
          <a:stretch/>
        </p:blipFill>
        <p:spPr>
          <a:xfrm>
            <a:off x="1752882" y="1776100"/>
            <a:ext cx="6030779" cy="2398543"/>
          </a:xfrm>
          <a:prstGeom prst="rect">
            <a:avLst/>
          </a:prstGeom>
        </p:spPr>
      </p:pic>
      <p:sp>
        <p:nvSpPr>
          <p:cNvPr id="4" name="Text 0"/>
          <p:cNvSpPr/>
          <p:nvPr/>
        </p:nvSpPr>
        <p:spPr>
          <a:xfrm>
            <a:off x="376889" y="283024"/>
            <a:ext cx="8191500" cy="685800"/>
          </a:xfrm>
          <a:prstGeom prst="rect">
            <a:avLst/>
          </a:prstGeom>
          <a:noFill/>
          <a:ln/>
        </p:spPr>
        <p:txBody>
          <a:bodyPr wrap="square" lIns="0" tIns="0" rIns="0" bIns="0" rtlCol="0" anchor="ctr"/>
          <a:lstStyle/>
          <a:p>
            <a:pPr algn="ctr">
              <a:lnSpc>
                <a:spcPts val="5400"/>
              </a:lnSpc>
            </a:pPr>
            <a:r>
              <a:rPr lang="en-US" sz="4500" b="1" spc="-48" kern="0" dirty="0">
                <a:solidFill>
                  <a:srgbClr val="CF5E39"/>
                </a:solidFill>
                <a:latin typeface="Manrope" pitchFamily="34" charset="0"/>
                <a:ea typeface="Manrope" pitchFamily="34" charset="-122"/>
                <a:cs typeface="Manrope" pitchFamily="34" charset="-120"/>
              </a:rPr>
              <a:t>Example</a:t>
            </a:r>
            <a:endParaRPr lang="en-US" sz="4500" dirty="0"/>
          </a:p>
        </p:txBody>
      </p:sp>
      <p:pic>
        <p:nvPicPr>
          <p:cNvPr id="5"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BF8F5"/>
        </a:solidFill>
      </p:bgPr>
    </p:bg>
    <p:spTree>
      <p:nvGrpSpPr>
        <p:cNvPr id="1" name=""/>
        <p:cNvGrpSpPr/>
        <p:nvPr/>
      </p:nvGrpSpPr>
      <p:grpSpPr>
        <a:xfrm>
          <a:off x="0" y="0"/>
          <a:ext cx="0" cy="0"/>
          <a:chOff x="0" y="0"/>
          <a:chExt cx="0" cy="0"/>
        </a:xfrm>
      </p:grpSpPr>
      <p:sp>
        <p:nvSpPr>
          <p:cNvPr id="3" name="Shape 0"/>
          <p:cNvSpPr/>
          <p:nvPr/>
        </p:nvSpPr>
        <p:spPr>
          <a:xfrm>
            <a:off x="4334676" y="2558993"/>
            <a:ext cx="6270561" cy="863295"/>
          </a:xfrm>
          <a:prstGeom prst="roundRect">
            <a:avLst>
              <a:gd name="adj" fmla="val 80000"/>
            </a:avLst>
          </a:prstGeom>
          <a:solidFill>
            <a:srgbClr val="E2CDA8"/>
          </a:solidFill>
          <a:ln/>
        </p:spPr>
      </p:sp>
      <p:pic>
        <p:nvPicPr>
          <p:cNvPr id="4" name="Image 0" descr="https://images.unsplash.com/photo-1581088657139-d5a5cce14c87?crop=entropy&amp;cs=tinysrgb&amp;fit=max&amp;fm=jpg&amp;ixid=M3wyMTIyMnwwfDF8c2VhcmNofDh8fHZpZGVvJTIwZWRpdGluZyUyMHNvZnR3YXJlfGVufDF8MXx8fDE3MTIyNTMzOTh8MA&amp;ixlib=rb-4.0.3&amp;q=80&amp;w=1080">    </p:cNvPr>
          <p:cNvPicPr>
            <a:picLocks noChangeAspect="1"/>
          </p:cNvPicPr>
          <p:nvPr/>
        </p:nvPicPr>
        <p:blipFill>
          <a:blip r:embed="rId1"/>
          <a:srcRect l="0" r="0" t="16536" b="15189"/>
          <a:stretch/>
        </p:blipFill>
        <p:spPr>
          <a:xfrm>
            <a:off x="4572801" y="476055"/>
            <a:ext cx="4095711" cy="4191957"/>
          </a:xfrm>
          <a:prstGeom prst="rect">
            <a:avLst/>
          </a:prstGeom>
        </p:spPr>
      </p:pic>
      <p:sp>
        <p:nvSpPr>
          <p:cNvPr id="5" name="Text 1"/>
          <p:cNvSpPr/>
          <p:nvPr/>
        </p:nvSpPr>
        <p:spPr>
          <a:xfrm>
            <a:off x="476631" y="476055"/>
            <a:ext cx="3618726" cy="333375"/>
          </a:xfrm>
          <a:prstGeom prst="rect">
            <a:avLst/>
          </a:prstGeom>
          <a:noFill/>
          <a:ln/>
        </p:spPr>
        <p:txBody>
          <a:bodyPr wrap="square" lIns="0" tIns="0" rIns="0" bIns="0" rtlCol="0" anchor="t"/>
          <a:lstStyle/>
          <a:p>
            <a:pPr algn="l">
              <a:lnSpc>
                <a:spcPts val="2625"/>
              </a:lnSpc>
            </a:pPr>
            <a:r>
              <a:rPr lang="en-US" sz="2100" b="0" dirty="0">
                <a:solidFill>
                  <a:srgbClr val="CF5E39"/>
                </a:solidFill>
                <a:latin typeface="Rubik" pitchFamily="34" charset="0"/>
                <a:ea typeface="Rubik" pitchFamily="34" charset="-122"/>
                <a:cs typeface="Rubik" pitchFamily="34" charset="-120"/>
              </a:rPr>
              <a:t>Video Manipulation</a:t>
            </a:r>
            <a:endParaRPr lang="en-US" sz="2100" dirty="0"/>
          </a:p>
        </p:txBody>
      </p:sp>
      <p:sp>
        <p:nvSpPr>
          <p:cNvPr id="6" name="Text 2"/>
          <p:cNvSpPr/>
          <p:nvPr/>
        </p:nvSpPr>
        <p:spPr>
          <a:xfrm>
            <a:off x="347030" y="920943"/>
            <a:ext cx="3618905" cy="1800225"/>
          </a:xfrm>
          <a:prstGeom prst="rect">
            <a:avLst/>
          </a:prstGeom>
          <a:noFill/>
          <a:ln/>
        </p:spPr>
        <p:txBody>
          <a:bodyPr wrap="square" lIns="0" tIns="0" rIns="0" bIns="0" rtlCol="0" anchor="t"/>
          <a:lstStyle/>
          <a:p>
            <a:pPr algn="l">
              <a:lnSpc>
                <a:spcPts val="1575"/>
              </a:lnSpc>
            </a:pPr>
            <a:endParaRPr lang="en-US" sz="1050" dirty="0"/>
          </a:p>
          <a:p>
            <a:pPr algn="l">
              <a:lnSpc>
                <a:spcPts val="1575"/>
              </a:lnSpc>
            </a:pPr>
            <a:r>
              <a:rPr lang="en-US" sz="1100" b="0" dirty="0">
                <a:solidFill>
                  <a:srgbClr val="281E32"/>
                </a:solidFill>
                <a:latin typeface="DM Sans" pitchFamily="34" charset="0"/>
                <a:ea typeface="DM Sans" pitchFamily="34" charset="-122"/>
                <a:cs typeface="DM Sans" pitchFamily="34" charset="-120"/>
              </a:rPr>
              <a:t>Video manipulation involves altering video content through techniques such as deepfake technology, splicing, color grading, speed manipulation, CGI, and context manipulation. It can deceive viewers, convey false information, or mislead about events. Detecting manipulation often requires advanced digital forensics and image processing techniques. Promoting media literacy is crucial to mitigate its impact.</a:t>
            </a:r>
            <a:endParaRPr lang="en-US" sz="1050" dirty="0"/>
          </a:p>
        </p:txBody>
      </p:sp>
      <p:sp>
        <p:nvSpPr>
          <p:cNvPr id="7" name="Shape 3"/>
          <p:cNvSpPr/>
          <p:nvPr/>
        </p:nvSpPr>
        <p:spPr>
          <a:xfrm>
            <a:off x="7472075" y="4278704"/>
            <a:ext cx="6736335" cy="863295"/>
          </a:xfrm>
          <a:prstGeom prst="roundRect">
            <a:avLst>
              <a:gd name="adj" fmla="val 80000"/>
            </a:avLst>
          </a:prstGeom>
          <a:solidFill>
            <a:srgbClr val="CF5E39"/>
          </a:solidFill>
          <a:ln/>
        </p:spPr>
      </p:sp>
      <p:sp>
        <p:nvSpPr>
          <p:cNvPr id="8" name="Shape 4"/>
          <p:cNvSpPr/>
          <p:nvPr/>
        </p:nvSpPr>
        <p:spPr>
          <a:xfrm>
            <a:off x="8876078" y="3420219"/>
            <a:ext cx="6736335" cy="863295"/>
          </a:xfrm>
          <a:prstGeom prst="roundRect">
            <a:avLst>
              <a:gd name="adj" fmla="val 80000"/>
            </a:avLst>
          </a:prstGeom>
          <a:solidFill>
            <a:srgbClr val="E7AA8E"/>
          </a:solidFill>
          <a:ln/>
        </p:spPr>
      </p:sp>
      <p:pic>
        <p:nvPicPr>
          <p:cNvPr id="9"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BF8F5"/>
        </a:solidFill>
      </p:bgPr>
    </p:bg>
    <p:spTree>
      <p:nvGrpSpPr>
        <p:cNvPr id="1" name=""/>
        <p:cNvGrpSpPr/>
        <p:nvPr/>
      </p:nvGrpSpPr>
      <p:grpSpPr>
        <a:xfrm>
          <a:off x="0" y="0"/>
          <a:ext cx="0" cy="0"/>
          <a:chOff x="0" y="0"/>
          <a:chExt cx="0" cy="0"/>
        </a:xfrm>
      </p:grpSpPr>
      <p:sp>
        <p:nvSpPr>
          <p:cNvPr id="3" name="Shape 0"/>
          <p:cNvSpPr/>
          <p:nvPr/>
        </p:nvSpPr>
        <p:spPr>
          <a:xfrm>
            <a:off x="4334676" y="2558993"/>
            <a:ext cx="6270561" cy="863295"/>
          </a:xfrm>
          <a:prstGeom prst="roundRect">
            <a:avLst>
              <a:gd name="adj" fmla="val 80000"/>
            </a:avLst>
          </a:prstGeom>
          <a:solidFill>
            <a:srgbClr val="E2CDA8"/>
          </a:solidFill>
          <a:ln/>
        </p:spPr>
      </p:sp>
      <p:pic>
        <p:nvPicPr>
          <p:cNvPr id="4" name="Image 0" descr="https://images.unsplash.com/photo-1482053450283-3e0b78b09a70?crop=entropy&amp;cs=tinysrgb&amp;fit=max&amp;fm=jpg&amp;ixid=M3wyMTIyMnwwfDF8c2VhcmNofDV8fG1vaXJlJTIwcGF0dGVybnxlbnwxfDF8fHwxNzEyMjUyODEzfDA&amp;ixlib=rb-4.0.3&amp;q=80&amp;w=1080">    </p:cNvPr>
          <p:cNvPicPr>
            <a:picLocks noChangeAspect="1"/>
          </p:cNvPicPr>
          <p:nvPr/>
        </p:nvPicPr>
        <p:blipFill>
          <a:blip r:embed="rId1"/>
          <a:srcRect l="0" r="0" t="2020" b="29747"/>
          <a:stretch/>
        </p:blipFill>
        <p:spPr>
          <a:xfrm>
            <a:off x="4572801" y="476055"/>
            <a:ext cx="4095711" cy="4191957"/>
          </a:xfrm>
          <a:prstGeom prst="rect">
            <a:avLst/>
          </a:prstGeom>
        </p:spPr>
      </p:pic>
      <p:sp>
        <p:nvSpPr>
          <p:cNvPr id="5" name="Text 1"/>
          <p:cNvSpPr/>
          <p:nvPr/>
        </p:nvSpPr>
        <p:spPr>
          <a:xfrm>
            <a:off x="476631" y="476055"/>
            <a:ext cx="3618726" cy="333375"/>
          </a:xfrm>
          <a:prstGeom prst="rect">
            <a:avLst/>
          </a:prstGeom>
          <a:noFill/>
          <a:ln/>
        </p:spPr>
        <p:txBody>
          <a:bodyPr wrap="square" lIns="0" tIns="0" rIns="0" bIns="0" rtlCol="0" anchor="t"/>
          <a:lstStyle/>
          <a:p>
            <a:pPr algn="l">
              <a:lnSpc>
                <a:spcPts val="2625"/>
              </a:lnSpc>
            </a:pPr>
            <a:r>
              <a:rPr lang="en-US" sz="2100" b="0" dirty="0">
                <a:solidFill>
                  <a:srgbClr val="CF5E39"/>
                </a:solidFill>
                <a:latin typeface="Rubik" pitchFamily="34" charset="0"/>
                <a:ea typeface="Rubik" pitchFamily="34" charset="-122"/>
                <a:cs typeface="Rubik" pitchFamily="34" charset="-120"/>
              </a:rPr>
              <a:t>Moiré Patterns</a:t>
            </a:r>
            <a:endParaRPr lang="en-US" sz="2100" dirty="0"/>
          </a:p>
        </p:txBody>
      </p:sp>
      <p:sp>
        <p:nvSpPr>
          <p:cNvPr id="6" name="Text 2"/>
          <p:cNvSpPr/>
          <p:nvPr/>
        </p:nvSpPr>
        <p:spPr>
          <a:xfrm>
            <a:off x="476347" y="945190"/>
            <a:ext cx="3618905" cy="1800225"/>
          </a:xfrm>
          <a:prstGeom prst="rect">
            <a:avLst/>
          </a:prstGeom>
          <a:noFill/>
          <a:ln/>
        </p:spPr>
        <p:txBody>
          <a:bodyPr wrap="square" lIns="0" tIns="0" rIns="0" bIns="0" rtlCol="0" anchor="t"/>
          <a:lstStyle/>
          <a:p>
            <a:pPr algn="l">
              <a:lnSpc>
                <a:spcPts val="1575"/>
              </a:lnSpc>
            </a:pPr>
            <a:endParaRPr lang="en-US" sz="1050" dirty="0"/>
          </a:p>
          <a:p>
            <a:pPr algn="l">
              <a:lnSpc>
                <a:spcPts val="1575"/>
              </a:lnSpc>
            </a:pPr>
            <a:r>
              <a:rPr lang="en-US" sz="1100" b="0" dirty="0">
                <a:solidFill>
                  <a:srgbClr val="281E32"/>
                </a:solidFill>
                <a:latin typeface="DM Sans" pitchFamily="34" charset="0"/>
                <a:ea typeface="DM Sans" pitchFamily="34" charset="-122"/>
                <a:cs typeface="DM Sans" pitchFamily="34" charset="-120"/>
              </a:rPr>
              <a:t>A moiré pattern is a visual effect that occurs when </a:t>
            </a:r>
            <a:endParaRPr lang="en-US" sz="1050" dirty="0"/>
          </a:p>
          <a:p>
            <a:pPr algn="l">
              <a:lnSpc>
                <a:spcPts val="1575"/>
              </a:lnSpc>
            </a:pPr>
            <a:r>
              <a:rPr lang="en-US" sz="1100" b="0" dirty="0">
                <a:solidFill>
                  <a:srgbClr val="281E32"/>
                </a:solidFill>
                <a:latin typeface="DM Sans" pitchFamily="34" charset="0"/>
                <a:ea typeface="DM Sans" pitchFamily="34" charset="-122"/>
                <a:cs typeface="DM Sans" pitchFamily="34" charset="-120"/>
              </a:rPr>
              <a:t>two regular patterns overlap, creating a new, often irregular pattern. It arises from interference between </a:t>
            </a:r>
            <a:endParaRPr lang="en-US" sz="1050" dirty="0"/>
          </a:p>
          <a:p>
            <a:pPr algn="l">
              <a:lnSpc>
                <a:spcPts val="1575"/>
              </a:lnSpc>
            </a:pPr>
            <a:r>
              <a:rPr lang="en-US" sz="1100" b="0" dirty="0">
                <a:solidFill>
                  <a:srgbClr val="281E32"/>
                </a:solidFill>
                <a:latin typeface="DM Sans" pitchFamily="34" charset="0"/>
                <a:ea typeface="DM Sans" pitchFamily="34" charset="-122"/>
                <a:cs typeface="DM Sans" pitchFamily="34" charset="-120"/>
              </a:rPr>
              <a:t>the overlapping patterns. In digital imaging, moiré patterns can occur due to interference between pixel structures and display or camera sensor sampling patterns. They can be indicative of digital alteration </a:t>
            </a:r>
            <a:endParaRPr lang="en-US" sz="1050" dirty="0"/>
          </a:p>
          <a:p>
            <a:pPr algn="l">
              <a:lnSpc>
                <a:spcPts val="1575"/>
              </a:lnSpc>
            </a:pPr>
            <a:r>
              <a:rPr lang="en-US" sz="1100" b="0" dirty="0">
                <a:solidFill>
                  <a:srgbClr val="281E32"/>
                </a:solidFill>
                <a:latin typeface="DM Sans" pitchFamily="34" charset="0"/>
                <a:ea typeface="DM Sans" pitchFamily="34" charset="-122"/>
                <a:cs typeface="DM Sans" pitchFamily="34" charset="-120"/>
              </a:rPr>
              <a:t>but are not definitive proof on their own.</a:t>
            </a:r>
            <a:endParaRPr lang="en-US" sz="1050" dirty="0"/>
          </a:p>
        </p:txBody>
      </p:sp>
      <p:sp>
        <p:nvSpPr>
          <p:cNvPr id="7" name="Shape 3"/>
          <p:cNvSpPr/>
          <p:nvPr/>
        </p:nvSpPr>
        <p:spPr>
          <a:xfrm>
            <a:off x="7472075" y="4278704"/>
            <a:ext cx="6736335" cy="863295"/>
          </a:xfrm>
          <a:prstGeom prst="roundRect">
            <a:avLst>
              <a:gd name="adj" fmla="val 80000"/>
            </a:avLst>
          </a:prstGeom>
          <a:solidFill>
            <a:srgbClr val="CF5E39"/>
          </a:solidFill>
          <a:ln/>
        </p:spPr>
      </p:sp>
      <p:sp>
        <p:nvSpPr>
          <p:cNvPr id="8" name="Shape 4"/>
          <p:cNvSpPr/>
          <p:nvPr/>
        </p:nvSpPr>
        <p:spPr>
          <a:xfrm>
            <a:off x="8876078" y="3420219"/>
            <a:ext cx="6736335" cy="863295"/>
          </a:xfrm>
          <a:prstGeom prst="roundRect">
            <a:avLst>
              <a:gd name="adj" fmla="val 80000"/>
            </a:avLst>
          </a:prstGeom>
          <a:solidFill>
            <a:srgbClr val="E7AA8E"/>
          </a:solidFill>
          <a:ln/>
        </p:spPr>
      </p:sp>
      <p:pic>
        <p:nvPicPr>
          <p:cNvPr id="9"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BF8F5"/>
        </a:solidFill>
      </p:bgPr>
    </p:bg>
    <p:spTree>
      <p:nvGrpSpPr>
        <p:cNvPr id="1" name=""/>
        <p:cNvGrpSpPr/>
        <p:nvPr/>
      </p:nvGrpSpPr>
      <p:grpSpPr>
        <a:xfrm>
          <a:off x="0" y="0"/>
          <a:ext cx="0" cy="0"/>
          <a:chOff x="0" y="0"/>
          <a:chExt cx="0" cy="0"/>
        </a:xfrm>
      </p:grpSpPr>
      <p:sp>
        <p:nvSpPr>
          <p:cNvPr id="3" name="Shape 0"/>
          <p:cNvSpPr/>
          <p:nvPr/>
        </p:nvSpPr>
        <p:spPr>
          <a:xfrm>
            <a:off x="4334676" y="2558993"/>
            <a:ext cx="6270561" cy="863295"/>
          </a:xfrm>
          <a:prstGeom prst="roundRect">
            <a:avLst>
              <a:gd name="adj" fmla="val 80000"/>
            </a:avLst>
          </a:prstGeom>
          <a:solidFill>
            <a:srgbClr val="E2CDA8"/>
          </a:solidFill>
          <a:ln/>
        </p:spPr>
      </p:sp>
      <p:pic>
        <p:nvPicPr>
          <p:cNvPr id="4" name="Image 0" descr="https://images.unsplash.com/photo-1486693326701-1ea88c6e2af3?crop=entropy&amp;cs=tinysrgb&amp;fit=max&amp;fm=jpg&amp;ixid=M3wyMTIyMnwwfDF8c2VhcmNofDZ8fGZha2UlMjB2aWRlb3xlbnwxfDF8fHwxNzEyMjUyODEyfDA&amp;ixlib=rb-4.0.3&amp;q=80&amp;w=1080">    </p:cNvPr>
          <p:cNvPicPr>
            <a:picLocks noChangeAspect="1"/>
          </p:cNvPicPr>
          <p:nvPr/>
        </p:nvPicPr>
        <p:blipFill>
          <a:blip r:embed="rId1"/>
          <a:srcRect l="0" r="0" t="18546" b="13221"/>
          <a:stretch/>
        </p:blipFill>
        <p:spPr>
          <a:xfrm>
            <a:off x="4572801" y="476055"/>
            <a:ext cx="4095711" cy="4191957"/>
          </a:xfrm>
          <a:prstGeom prst="rect">
            <a:avLst/>
          </a:prstGeom>
        </p:spPr>
      </p:pic>
      <p:sp>
        <p:nvSpPr>
          <p:cNvPr id="5" name="Text 1"/>
          <p:cNvSpPr/>
          <p:nvPr/>
        </p:nvSpPr>
        <p:spPr>
          <a:xfrm>
            <a:off x="476631" y="476055"/>
            <a:ext cx="3618726" cy="333375"/>
          </a:xfrm>
          <a:prstGeom prst="rect">
            <a:avLst/>
          </a:prstGeom>
          <a:noFill/>
          <a:ln/>
        </p:spPr>
        <p:txBody>
          <a:bodyPr wrap="square" lIns="0" tIns="0" rIns="0" bIns="0" rtlCol="0" anchor="t"/>
          <a:lstStyle/>
          <a:p>
            <a:pPr algn="l">
              <a:lnSpc>
                <a:spcPts val="2625"/>
              </a:lnSpc>
            </a:pPr>
            <a:r>
              <a:rPr lang="en-US" sz="2100" b="0" dirty="0">
                <a:solidFill>
                  <a:srgbClr val="CF5E39"/>
                </a:solidFill>
                <a:latin typeface="Rubik" pitchFamily="34" charset="0"/>
                <a:ea typeface="Rubik" pitchFamily="34" charset="-122"/>
                <a:cs typeface="Rubik" pitchFamily="34" charset="-120"/>
              </a:rPr>
              <a:t>Fake Video Example</a:t>
            </a:r>
            <a:endParaRPr lang="en-US" sz="2100" dirty="0"/>
          </a:p>
        </p:txBody>
      </p:sp>
      <p:sp>
        <p:nvSpPr>
          <p:cNvPr id="6" name="Text 2"/>
          <p:cNvSpPr/>
          <p:nvPr/>
        </p:nvSpPr>
        <p:spPr>
          <a:xfrm>
            <a:off x="476347" y="945190"/>
            <a:ext cx="3618964" cy="1600200"/>
          </a:xfrm>
          <a:prstGeom prst="rect">
            <a:avLst/>
          </a:prstGeom>
          <a:noFill/>
          <a:ln/>
        </p:spPr>
        <p:txBody>
          <a:bodyPr wrap="square" lIns="0" tIns="0" rIns="0" bIns="0" rtlCol="0" anchor="t"/>
          <a:lstStyle/>
          <a:p>
            <a:pPr algn="l">
              <a:lnSpc>
                <a:spcPts val="1575"/>
              </a:lnSpc>
            </a:pPr>
            <a:r>
              <a:rPr lang="en-US" sz="1100" b="0" dirty="0">
                <a:solidFill>
                  <a:srgbClr val="281E32"/>
                </a:solidFill>
                <a:latin typeface="DM Sans" pitchFamily="34" charset="0"/>
                <a:ea typeface="DM Sans" pitchFamily="34" charset="-122"/>
                <a:cs typeface="DM Sans" pitchFamily="34" charset="-120"/>
              </a:rPr>
              <a:t>An example of a fake video could be a manipulated clip showing a political figure making a controversial statement they never actually said. This video might be created using deepfake technology, where the person's face and voice are altered to mimic their appearance and speech patterns. The fake video could then be disseminated on social media or news platforms to spread misinformation or influence public opinion.</a:t>
            </a:r>
            <a:endParaRPr lang="en-US" sz="1050" dirty="0"/>
          </a:p>
        </p:txBody>
      </p:sp>
      <p:sp>
        <p:nvSpPr>
          <p:cNvPr id="7" name="Shape 3"/>
          <p:cNvSpPr/>
          <p:nvPr/>
        </p:nvSpPr>
        <p:spPr>
          <a:xfrm>
            <a:off x="7472075" y="4278704"/>
            <a:ext cx="6736335" cy="863295"/>
          </a:xfrm>
          <a:prstGeom prst="roundRect">
            <a:avLst>
              <a:gd name="adj" fmla="val 80000"/>
            </a:avLst>
          </a:prstGeom>
          <a:solidFill>
            <a:srgbClr val="CF5E39"/>
          </a:solidFill>
          <a:ln/>
        </p:spPr>
      </p:sp>
      <p:sp>
        <p:nvSpPr>
          <p:cNvPr id="8" name="Shape 4"/>
          <p:cNvSpPr/>
          <p:nvPr/>
        </p:nvSpPr>
        <p:spPr>
          <a:xfrm>
            <a:off x="8876078" y="3420219"/>
            <a:ext cx="6736335" cy="863295"/>
          </a:xfrm>
          <a:prstGeom prst="roundRect">
            <a:avLst>
              <a:gd name="adj" fmla="val 80000"/>
            </a:avLst>
          </a:prstGeom>
          <a:solidFill>
            <a:srgbClr val="E7AA8E"/>
          </a:solidFill>
          <a:ln/>
        </p:spPr>
      </p:sp>
      <p:pic>
        <p:nvPicPr>
          <p:cNvPr id="9"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BF8F5"/>
        </a:solidFill>
      </p:bgPr>
    </p:bg>
    <p:spTree>
      <p:nvGrpSpPr>
        <p:cNvPr id="1" name=""/>
        <p:cNvGrpSpPr/>
        <p:nvPr/>
      </p:nvGrpSpPr>
      <p:grpSpPr>
        <a:xfrm>
          <a:off x="0" y="0"/>
          <a:ext cx="0" cy="0"/>
          <a:chOff x="0" y="0"/>
          <a:chExt cx="0" cy="0"/>
        </a:xfrm>
      </p:grpSpPr>
      <p:sp>
        <p:nvSpPr>
          <p:cNvPr id="3" name="Shape 0"/>
          <p:cNvSpPr/>
          <p:nvPr/>
        </p:nvSpPr>
        <p:spPr>
          <a:xfrm>
            <a:off x="4334676" y="2558993"/>
            <a:ext cx="6270561" cy="863295"/>
          </a:xfrm>
          <a:prstGeom prst="roundRect">
            <a:avLst>
              <a:gd name="adj" fmla="val 80000"/>
            </a:avLst>
          </a:prstGeom>
          <a:solidFill>
            <a:srgbClr val="E2CDA8"/>
          </a:solidFill>
          <a:ln/>
        </p:spPr>
      </p:sp>
      <p:pic>
        <p:nvPicPr>
          <p:cNvPr id="4" name="Image 0" descr="https://images.unsplash.com/photo-1560695089-e62895b784fe?crop=entropy&amp;cs=tinysrgb&amp;fit=max&amp;fm=jpg&amp;ixid=M3wyMTIyMnwwfDF8c2VhcmNofDN8fGF1dGhlbnRpY2l0eXxlbnwxfDF8fHwxNzEyMjUzNjIyfDA&amp;ixlib=rb-4.0.3&amp;q=80&amp;w=1080">    </p:cNvPr>
          <p:cNvPicPr>
            <a:picLocks noChangeAspect="1"/>
          </p:cNvPicPr>
          <p:nvPr/>
        </p:nvPicPr>
        <p:blipFill>
          <a:blip r:embed="rId1"/>
          <a:srcRect l="0" r="0" t="22559" b="9668"/>
          <a:stretch/>
        </p:blipFill>
        <p:spPr>
          <a:xfrm>
            <a:off x="4572801" y="476055"/>
            <a:ext cx="4095711" cy="4191957"/>
          </a:xfrm>
          <a:prstGeom prst="rect">
            <a:avLst/>
          </a:prstGeom>
        </p:spPr>
      </p:pic>
      <p:sp>
        <p:nvSpPr>
          <p:cNvPr id="5" name="Text 1"/>
          <p:cNvSpPr/>
          <p:nvPr/>
        </p:nvSpPr>
        <p:spPr>
          <a:xfrm>
            <a:off x="476631" y="476055"/>
            <a:ext cx="3618726" cy="333375"/>
          </a:xfrm>
          <a:prstGeom prst="rect">
            <a:avLst/>
          </a:prstGeom>
          <a:noFill/>
          <a:ln/>
        </p:spPr>
        <p:txBody>
          <a:bodyPr wrap="square" lIns="0" tIns="0" rIns="0" bIns="0" rtlCol="0" anchor="t"/>
          <a:lstStyle/>
          <a:p>
            <a:pPr algn="l">
              <a:lnSpc>
                <a:spcPts val="2625"/>
              </a:lnSpc>
            </a:pPr>
            <a:r>
              <a:rPr lang="en-US" sz="2100" b="0" dirty="0">
                <a:solidFill>
                  <a:srgbClr val="CF5E39"/>
                </a:solidFill>
                <a:latin typeface="Rubik" pitchFamily="34" charset="0"/>
                <a:ea typeface="Rubik" pitchFamily="34" charset="-122"/>
                <a:cs typeface="Rubik" pitchFamily="34" charset="-120"/>
              </a:rPr>
              <a:t>Real Video Acceptance</a:t>
            </a:r>
            <a:endParaRPr lang="en-US" sz="2100" dirty="0"/>
          </a:p>
        </p:txBody>
      </p:sp>
      <p:sp>
        <p:nvSpPr>
          <p:cNvPr id="6" name="Text 2"/>
          <p:cNvSpPr/>
          <p:nvPr/>
        </p:nvSpPr>
        <p:spPr>
          <a:xfrm>
            <a:off x="476347" y="945190"/>
            <a:ext cx="3619024" cy="1200150"/>
          </a:xfrm>
          <a:prstGeom prst="rect">
            <a:avLst/>
          </a:prstGeom>
          <a:noFill/>
          <a:ln/>
        </p:spPr>
        <p:txBody>
          <a:bodyPr wrap="square" lIns="0" tIns="0" rIns="0" bIns="0" rtlCol="0" anchor="t"/>
          <a:lstStyle/>
          <a:p>
            <a:pPr algn="l">
              <a:lnSpc>
                <a:spcPts val="1575"/>
              </a:lnSpc>
            </a:pPr>
            <a:r>
              <a:rPr lang="en-US" sz="1100" b="0" dirty="0">
                <a:solidFill>
                  <a:srgbClr val="281E32"/>
                </a:solidFill>
                <a:latin typeface="DM Sans" pitchFamily="34" charset="0"/>
                <a:ea typeface="DM Sans" pitchFamily="34" charset="-122"/>
                <a:cs typeface="DM Sans" pitchFamily="34" charset="-120"/>
              </a:rPr>
              <a:t>Criteria for accepting a video as genuine. Detecting a fake video and accepting a real one solely based on moiré patterns is quite challenging, as it's just one of the many potential indicators of video manipulation. However, I can suggest two hypothetical scenarios where the detection and acceptance could occur.</a:t>
            </a:r>
            <a:endParaRPr lang="en-US" sz="1050" dirty="0"/>
          </a:p>
        </p:txBody>
      </p:sp>
      <p:sp>
        <p:nvSpPr>
          <p:cNvPr id="7" name="Shape 3"/>
          <p:cNvSpPr/>
          <p:nvPr/>
        </p:nvSpPr>
        <p:spPr>
          <a:xfrm>
            <a:off x="7472075" y="4278704"/>
            <a:ext cx="6736335" cy="863295"/>
          </a:xfrm>
          <a:prstGeom prst="roundRect">
            <a:avLst>
              <a:gd name="adj" fmla="val 80000"/>
            </a:avLst>
          </a:prstGeom>
          <a:solidFill>
            <a:srgbClr val="CF5E39"/>
          </a:solidFill>
          <a:ln/>
        </p:spPr>
      </p:sp>
      <p:sp>
        <p:nvSpPr>
          <p:cNvPr id="8" name="Shape 4"/>
          <p:cNvSpPr/>
          <p:nvPr/>
        </p:nvSpPr>
        <p:spPr>
          <a:xfrm>
            <a:off x="8876078" y="3420219"/>
            <a:ext cx="6736335" cy="863295"/>
          </a:xfrm>
          <a:prstGeom prst="roundRect">
            <a:avLst>
              <a:gd name="adj" fmla="val 80000"/>
            </a:avLst>
          </a:prstGeom>
          <a:solidFill>
            <a:srgbClr val="E7AA8E"/>
          </a:solidFill>
          <a:ln/>
        </p:spPr>
      </p:sp>
      <p:pic>
        <p:nvPicPr>
          <p:cNvPr id="9"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BF8F5"/>
        </a:solidFill>
      </p:bgPr>
    </p:bg>
    <p:spTree>
      <p:nvGrpSpPr>
        <p:cNvPr id="1" name=""/>
        <p:cNvGrpSpPr/>
        <p:nvPr/>
      </p:nvGrpSpPr>
      <p:grpSpPr>
        <a:xfrm>
          <a:off x="0" y="0"/>
          <a:ext cx="0" cy="0"/>
          <a:chOff x="0" y="0"/>
          <a:chExt cx="0" cy="0"/>
        </a:xfrm>
      </p:grpSpPr>
      <p:sp>
        <p:nvSpPr>
          <p:cNvPr id="3" name="Text 0"/>
          <p:cNvSpPr/>
          <p:nvPr/>
        </p:nvSpPr>
        <p:spPr>
          <a:xfrm>
            <a:off x="475931" y="3776465"/>
            <a:ext cx="8191500" cy="1071563"/>
          </a:xfrm>
          <a:prstGeom prst="rect">
            <a:avLst/>
          </a:prstGeom>
          <a:noFill/>
          <a:ln/>
        </p:spPr>
        <p:txBody>
          <a:bodyPr wrap="square" lIns="0" tIns="0" rIns="0" bIns="0" rtlCol="0" anchor="b"/>
          <a:lstStyle/>
          <a:p>
            <a:pPr algn="l">
              <a:lnSpc>
                <a:spcPts val="1688"/>
              </a:lnSpc>
            </a:pPr>
            <a:r>
              <a:rPr lang="en-US" sz="1400" b="1" dirty="0">
                <a:solidFill>
                  <a:srgbClr val="CF5E39"/>
                </a:solidFill>
                <a:latin typeface="Rubik" pitchFamily="34" charset="0"/>
                <a:ea typeface="Rubik" pitchFamily="34" charset="-122"/>
                <a:cs typeface="Rubik" pitchFamily="34" charset="-120"/>
              </a:rPr>
              <a:t>Carine Bhardwaj </a:t>
            </a:r>
            <a:endParaRPr lang="en-US" sz="1350" dirty="0"/>
          </a:p>
          <a:p>
            <a:pPr algn="l">
              <a:lnSpc>
                <a:spcPts val="1688"/>
              </a:lnSpc>
            </a:pPr>
            <a:r>
              <a:rPr lang="en-US" sz="1400" b="0" dirty="0">
                <a:solidFill>
                  <a:srgbClr val="CF5E39"/>
                </a:solidFill>
                <a:latin typeface="Rubik" pitchFamily="34" charset="0"/>
                <a:ea typeface="Rubik" pitchFamily="34" charset="-122"/>
                <a:cs typeface="Rubik" pitchFamily="34" charset="-120"/>
              </a:rPr>
              <a:t>219302344 , IT- 6</a:t>
            </a:r>
            <a:pPr algn="l">
              <a:lnSpc>
                <a:spcPts val="1688"/>
              </a:lnSpc>
            </a:pPr>
            <a:r>
              <a:rPr lang="en-US" sz="1400" b="0" dirty="0">
                <a:solidFill>
                  <a:srgbClr val="CF5E39"/>
                </a:solidFill>
                <a:latin typeface="Rubik" pitchFamily="34" charset="0"/>
                <a:ea typeface="Rubik" pitchFamily="34" charset="-122"/>
                <a:cs typeface="Rubik" pitchFamily="34" charset="-120"/>
              </a:rPr>
              <a:t>D</a:t>
            </a:r>
            <a:endParaRPr lang="en-US" sz="1350" dirty="0"/>
          </a:p>
          <a:p>
            <a:pPr algn="l">
              <a:lnSpc>
                <a:spcPts val="1688"/>
              </a:lnSpc>
            </a:pPr>
            <a:r>
              <a:rPr lang="en-US" sz="1400" b="1" dirty="0">
                <a:solidFill>
                  <a:srgbClr val="CF5E39"/>
                </a:solidFill>
                <a:latin typeface="Rubik" pitchFamily="34" charset="0"/>
                <a:ea typeface="Rubik" pitchFamily="34" charset="-122"/>
                <a:cs typeface="Rubik" pitchFamily="34" charset="-120"/>
              </a:rPr>
              <a:t>Shaik Chashur</a:t>
            </a:r>
            <a:endParaRPr lang="en-US" sz="1350" dirty="0"/>
          </a:p>
          <a:p>
            <a:pPr algn="l">
              <a:lnSpc>
                <a:spcPts val="1688"/>
              </a:lnSpc>
            </a:pPr>
            <a:r>
              <a:rPr lang="en-US" sz="1400" b="0" dirty="0">
                <a:solidFill>
                  <a:srgbClr val="CF5E39"/>
                </a:solidFill>
                <a:latin typeface="Rubik" pitchFamily="34" charset="0"/>
                <a:ea typeface="Rubik" pitchFamily="34" charset="-122"/>
                <a:cs typeface="Rubik" pitchFamily="34" charset="-120"/>
              </a:rPr>
              <a:t>219302359,  IT- 6</a:t>
            </a:r>
            <a:pPr algn="l">
              <a:lnSpc>
                <a:spcPts val="1688"/>
              </a:lnSpc>
            </a:pPr>
            <a:r>
              <a:rPr lang="en-US" sz="1400" b="0" dirty="0">
                <a:solidFill>
                  <a:srgbClr val="CF5E39"/>
                </a:solidFill>
                <a:latin typeface="Rubik" pitchFamily="34" charset="0"/>
                <a:ea typeface="Rubik" pitchFamily="34" charset="-122"/>
                <a:cs typeface="Rubik" pitchFamily="34" charset="-120"/>
              </a:rPr>
              <a:t>D</a:t>
            </a:r>
            <a:endParaRPr lang="en-US" sz="1350" dirty="0"/>
          </a:p>
          <a:p>
            <a:pPr algn="l">
              <a:lnSpc>
                <a:spcPts val="1688"/>
              </a:lnSpc>
            </a:pPr>
            <a:r>
              <a:rPr lang="en-US" sz="1400" b="0" dirty="0">
                <a:solidFill>
                  <a:srgbClr val="CF5E39"/>
                </a:solidFill>
                <a:latin typeface="Rubik" pitchFamily="34" charset="0"/>
                <a:ea typeface="Rubik" pitchFamily="34" charset="-122"/>
                <a:cs typeface="Rubik" pitchFamily="34" charset="-120"/>
              </a:rPr>
              <a:t>Under the Guidance of </a:t>
            </a:r>
            <a:pPr algn="l">
              <a:lnSpc>
                <a:spcPts val="1688"/>
              </a:lnSpc>
            </a:pPr>
            <a:r>
              <a:rPr lang="en-US" sz="1400" b="1" dirty="0">
                <a:solidFill>
                  <a:srgbClr val="CF5E39"/>
                </a:solidFill>
                <a:latin typeface="Rubik" pitchFamily="34" charset="0"/>
                <a:ea typeface="Rubik" pitchFamily="34" charset="-122"/>
                <a:cs typeface="Rubik" pitchFamily="34" charset="-120"/>
              </a:rPr>
              <a:t>Dr. Shalini Puri</a:t>
            </a:r>
            <a:endParaRPr lang="en-US" sz="1350" dirty="0"/>
          </a:p>
        </p:txBody>
      </p:sp>
      <p:sp>
        <p:nvSpPr>
          <p:cNvPr id="4" name="Text 1"/>
          <p:cNvSpPr/>
          <p:nvPr/>
        </p:nvSpPr>
        <p:spPr>
          <a:xfrm>
            <a:off x="477752" y="3063800"/>
            <a:ext cx="8190667" cy="457200"/>
          </a:xfrm>
          <a:prstGeom prst="rect">
            <a:avLst/>
          </a:prstGeom>
          <a:noFill/>
          <a:ln/>
        </p:spPr>
        <p:txBody>
          <a:bodyPr wrap="square" lIns="0" tIns="0" rIns="0" bIns="0" rtlCol="0" anchor="b"/>
          <a:lstStyle/>
          <a:p>
            <a:pPr algn="l">
              <a:lnSpc>
                <a:spcPts val="3600"/>
              </a:lnSpc>
            </a:pPr>
            <a:r>
              <a:rPr lang="en-US" sz="3600" b="0" spc="-30" kern="0" dirty="0">
                <a:solidFill>
                  <a:srgbClr val="281E32"/>
                </a:solidFill>
                <a:latin typeface="Rubik" pitchFamily="34" charset="0"/>
                <a:ea typeface="Rubik" pitchFamily="34" charset="-122"/>
                <a:cs typeface="Rubik" pitchFamily="34" charset="-120"/>
              </a:rPr>
              <a:t>Detecting Fake Videos</a:t>
            </a:r>
            <a:endParaRPr lang="en-US" sz="3600" dirty="0"/>
          </a:p>
        </p:txBody>
      </p:sp>
      <p:pic>
        <p:nvPicPr>
          <p:cNvPr id="5"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BF8F5"/>
        </a:solidFill>
      </p:bgPr>
    </p:bg>
    <p:spTree>
      <p:nvGrpSpPr>
        <p:cNvPr id="1" name=""/>
        <p:cNvGrpSpPr/>
        <p:nvPr/>
      </p:nvGrpSpPr>
      <p:grpSpPr>
        <a:xfrm>
          <a:off x="0" y="0"/>
          <a:ext cx="0" cy="0"/>
          <a:chOff x="0" y="0"/>
          <a:chExt cx="0" cy="0"/>
        </a:xfrm>
      </p:grpSpPr>
      <p:sp>
        <p:nvSpPr>
          <p:cNvPr id="3" name="Text 0"/>
          <p:cNvSpPr/>
          <p:nvPr/>
        </p:nvSpPr>
        <p:spPr>
          <a:xfrm>
            <a:off x="476631" y="476055"/>
            <a:ext cx="3618726" cy="333375"/>
          </a:xfrm>
          <a:prstGeom prst="rect">
            <a:avLst/>
          </a:prstGeom>
          <a:noFill/>
          <a:ln/>
        </p:spPr>
        <p:txBody>
          <a:bodyPr wrap="square" lIns="0" tIns="0" rIns="0" bIns="0" rtlCol="0" anchor="t"/>
          <a:lstStyle/>
          <a:p>
            <a:pPr algn="l">
              <a:lnSpc>
                <a:spcPts val="2625"/>
              </a:lnSpc>
            </a:pPr>
            <a:r>
              <a:rPr lang="en-US" sz="2100" b="0" dirty="0">
                <a:solidFill>
                  <a:srgbClr val="CF5E39"/>
                </a:solidFill>
                <a:latin typeface="Rubik" pitchFamily="34" charset="0"/>
                <a:ea typeface="Rubik" pitchFamily="34" charset="-122"/>
                <a:cs typeface="Rubik" pitchFamily="34" charset="-120"/>
              </a:rPr>
              <a:t>Scenario 1: Acceptance</a:t>
            </a:r>
            <a:endParaRPr lang="en-US" sz="2100" dirty="0"/>
          </a:p>
        </p:txBody>
      </p:sp>
      <p:sp>
        <p:nvSpPr>
          <p:cNvPr id="4" name="Text 1"/>
          <p:cNvSpPr/>
          <p:nvPr/>
        </p:nvSpPr>
        <p:spPr>
          <a:xfrm>
            <a:off x="476347" y="977768"/>
            <a:ext cx="3618964" cy="200025"/>
          </a:xfrm>
          <a:prstGeom prst="rect">
            <a:avLst/>
          </a:prstGeom>
          <a:noFill/>
          <a:ln/>
        </p:spPr>
        <p:txBody>
          <a:bodyPr wrap="square" lIns="0" tIns="0" rIns="0" bIns="0" rtlCol="0" anchor="t"/>
          <a:lstStyle/>
          <a:p>
            <a:pPr algn="l">
              <a:lnSpc>
                <a:spcPts val="1575"/>
              </a:lnSpc>
            </a:pPr>
            <a:r>
              <a:rPr lang="en-US" sz="1100" b="1" dirty="0">
                <a:solidFill>
                  <a:srgbClr val="281E32"/>
                </a:solidFill>
                <a:latin typeface="DM Sans" pitchFamily="34" charset="0"/>
                <a:ea typeface="DM Sans" pitchFamily="34" charset="-122"/>
                <a:cs typeface="DM Sans" pitchFamily="34" charset="-120"/>
              </a:rPr>
              <a:t>Video</a:t>
            </a:r>
            <a:endParaRPr lang="en-US" sz="1050" dirty="0"/>
          </a:p>
        </p:txBody>
      </p:sp>
      <p:pic>
        <p:nvPicPr>
          <p:cNvPr id="5" name="Image 0" descr="https://images.unsplash.com/photo-1512758017271-d7b84c2113f1?crop=entropy&amp;cs=tinysrgb&amp;fit=max&amp;fm=jpg&amp;ixid=M3wyMTIyMnwwfDF8c2VhcmNofDF8fHNjZW5hcmlvfGVufDF8MHx8fDE3MTIxOTkwMTN8MA&amp;ixlib=rb-4.0.3&amp;q=80&amp;w=1080">    </p:cNvPr>
          <p:cNvPicPr>
            <a:picLocks noChangeAspect="1"/>
          </p:cNvPicPr>
          <p:nvPr/>
        </p:nvPicPr>
        <p:blipFill>
          <a:blip r:embed="rId1"/>
          <a:srcRect l="0" r="0" t="24465" b="3126"/>
          <a:stretch/>
        </p:blipFill>
        <p:spPr>
          <a:xfrm>
            <a:off x="4572650" y="476055"/>
            <a:ext cx="4094352" cy="1976437"/>
          </a:xfrm>
          <a:prstGeom prst="rect">
            <a:avLst/>
          </a:prstGeom>
        </p:spPr>
      </p:pic>
      <p:pic>
        <p:nvPicPr>
          <p:cNvPr id="6" name="Image 1" descr="https://images.unsplash.com/photo-1581959836460-e44a3291fd5f?crop=entropy&amp;cs=tinysrgb&amp;fit=max&amp;fm=jpg&amp;ixid=M3wyMTIyMnwwfDF8c2VhcmNofDN8fHNjZW5hcmlvfGVufDF8MHx8fDE3MTIxOTkwMTN8MA&amp;ixlib=rb-4.0.3&amp;q=80&amp;w=1080">    </p:cNvPr>
          <p:cNvPicPr>
            <a:picLocks noChangeAspect="1"/>
          </p:cNvPicPr>
          <p:nvPr/>
        </p:nvPicPr>
        <p:blipFill>
          <a:blip r:embed="rId2"/>
          <a:srcRect l="0" r="0" t="43177" b="1264"/>
          <a:stretch/>
        </p:blipFill>
        <p:spPr>
          <a:xfrm>
            <a:off x="4572650" y="2693242"/>
            <a:ext cx="4095862" cy="1976438"/>
          </a:xfrm>
          <a:prstGeom prst="rect">
            <a:avLst/>
          </a:prstGeom>
        </p:spPr>
      </p:pic>
      <p:sp>
        <p:nvSpPr>
          <p:cNvPr id="7" name="Text 2"/>
          <p:cNvSpPr/>
          <p:nvPr/>
        </p:nvSpPr>
        <p:spPr>
          <a:xfrm>
            <a:off x="476347" y="1174956"/>
            <a:ext cx="3618964" cy="400050"/>
          </a:xfrm>
          <a:prstGeom prst="rect">
            <a:avLst/>
          </a:prstGeom>
          <a:noFill/>
          <a:ln/>
        </p:spPr>
        <p:txBody>
          <a:bodyPr wrap="square" lIns="0" tIns="0" rIns="0" bIns="0" rtlCol="0" anchor="t"/>
          <a:lstStyle/>
          <a:p>
            <a:pPr algn="l">
              <a:lnSpc>
                <a:spcPts val="1575"/>
              </a:lnSpc>
            </a:pPr>
            <a:r>
              <a:rPr lang="en-US" sz="1100" b="0" dirty="0">
                <a:solidFill>
                  <a:srgbClr val="281E32"/>
                </a:solidFill>
                <a:latin typeface="DM Sans" pitchFamily="34" charset="0"/>
                <a:ea typeface="DM Sans" pitchFamily="34" charset="-122"/>
                <a:cs typeface="DM Sans" pitchFamily="34" charset="-120"/>
              </a:rPr>
              <a:t>A genuine video of a person walking in a park recorded with a standard camera.</a:t>
            </a:r>
            <a:endParaRPr lang="en-US" sz="1050" dirty="0"/>
          </a:p>
        </p:txBody>
      </p:sp>
      <p:sp>
        <p:nvSpPr>
          <p:cNvPr id="8" name="Text 3"/>
          <p:cNvSpPr/>
          <p:nvPr/>
        </p:nvSpPr>
        <p:spPr>
          <a:xfrm>
            <a:off x="476347" y="1773996"/>
            <a:ext cx="3618964" cy="200025"/>
          </a:xfrm>
          <a:prstGeom prst="rect">
            <a:avLst/>
          </a:prstGeom>
          <a:noFill/>
          <a:ln/>
        </p:spPr>
        <p:txBody>
          <a:bodyPr wrap="square" lIns="0" tIns="0" rIns="0" bIns="0" rtlCol="0" anchor="t"/>
          <a:lstStyle/>
          <a:p>
            <a:pPr algn="l">
              <a:lnSpc>
                <a:spcPts val="1575"/>
              </a:lnSpc>
            </a:pPr>
            <a:r>
              <a:rPr lang="en-US" sz="1100" b="1" dirty="0">
                <a:solidFill>
                  <a:srgbClr val="281E32"/>
                </a:solidFill>
                <a:latin typeface="DM Sans" pitchFamily="34" charset="0"/>
                <a:ea typeface="DM Sans" pitchFamily="34" charset="-122"/>
                <a:cs typeface="DM Sans" pitchFamily="34" charset="-120"/>
              </a:rPr>
              <a:t>Moiré Pattern</a:t>
            </a:r>
            <a:endParaRPr lang="en-US" sz="1050" dirty="0"/>
          </a:p>
        </p:txBody>
      </p:sp>
      <p:sp>
        <p:nvSpPr>
          <p:cNvPr id="9" name="Text 4"/>
          <p:cNvSpPr/>
          <p:nvPr/>
        </p:nvSpPr>
        <p:spPr>
          <a:xfrm>
            <a:off x="476347" y="1971184"/>
            <a:ext cx="3618964" cy="600075"/>
          </a:xfrm>
          <a:prstGeom prst="rect">
            <a:avLst/>
          </a:prstGeom>
          <a:noFill/>
          <a:ln/>
        </p:spPr>
        <p:txBody>
          <a:bodyPr wrap="square" lIns="0" tIns="0" rIns="0" bIns="0" rtlCol="0" anchor="t"/>
          <a:lstStyle/>
          <a:p>
            <a:pPr algn="l">
              <a:lnSpc>
                <a:spcPts val="1575"/>
              </a:lnSpc>
            </a:pPr>
            <a:r>
              <a:rPr lang="en-US" sz="1100" b="0" dirty="0">
                <a:solidFill>
                  <a:srgbClr val="281E32"/>
                </a:solidFill>
                <a:latin typeface="DM Sans" pitchFamily="34" charset="0"/>
                <a:ea typeface="DM Sans" pitchFamily="34" charset="-122"/>
                <a:cs typeface="DM Sans" pitchFamily="34" charset="-120"/>
              </a:rPr>
              <a:t>There is no significant moiré pattern present in the video since it's a natural scene without any artificial grid-like structures.</a:t>
            </a:r>
            <a:endParaRPr lang="en-US" sz="1050" dirty="0"/>
          </a:p>
        </p:txBody>
      </p:sp>
      <p:sp>
        <p:nvSpPr>
          <p:cNvPr id="10" name="Text 5"/>
          <p:cNvSpPr/>
          <p:nvPr/>
        </p:nvSpPr>
        <p:spPr>
          <a:xfrm>
            <a:off x="476347" y="2696287"/>
            <a:ext cx="3618964" cy="200025"/>
          </a:xfrm>
          <a:prstGeom prst="rect">
            <a:avLst/>
          </a:prstGeom>
          <a:noFill/>
          <a:ln/>
        </p:spPr>
        <p:txBody>
          <a:bodyPr wrap="square" lIns="0" tIns="0" rIns="0" bIns="0" rtlCol="0" anchor="t"/>
          <a:lstStyle/>
          <a:p>
            <a:pPr algn="l">
              <a:lnSpc>
                <a:spcPts val="1575"/>
              </a:lnSpc>
            </a:pPr>
            <a:r>
              <a:rPr lang="en-US" sz="1100" b="1" dirty="0">
                <a:solidFill>
                  <a:srgbClr val="281E32"/>
                </a:solidFill>
                <a:latin typeface="DM Sans" pitchFamily="34" charset="0"/>
                <a:ea typeface="DM Sans" pitchFamily="34" charset="-122"/>
                <a:cs typeface="DM Sans" pitchFamily="34" charset="-120"/>
              </a:rPr>
              <a:t>Acceptance</a:t>
            </a:r>
            <a:endParaRPr lang="en-US" sz="1050" dirty="0"/>
          </a:p>
        </p:txBody>
      </p:sp>
      <p:sp>
        <p:nvSpPr>
          <p:cNvPr id="11" name="Text 6"/>
          <p:cNvSpPr/>
          <p:nvPr/>
        </p:nvSpPr>
        <p:spPr>
          <a:xfrm>
            <a:off x="476347" y="2893474"/>
            <a:ext cx="3618964" cy="600075"/>
          </a:xfrm>
          <a:prstGeom prst="rect">
            <a:avLst/>
          </a:prstGeom>
          <a:noFill/>
          <a:ln/>
        </p:spPr>
        <p:txBody>
          <a:bodyPr wrap="square" lIns="0" tIns="0" rIns="0" bIns="0" rtlCol="0" anchor="t"/>
          <a:lstStyle/>
          <a:p>
            <a:pPr algn="l">
              <a:lnSpc>
                <a:spcPts val="1575"/>
              </a:lnSpc>
            </a:pPr>
            <a:r>
              <a:rPr lang="en-US" sz="1100" b="0" dirty="0">
                <a:solidFill>
                  <a:srgbClr val="281E32"/>
                </a:solidFill>
                <a:latin typeface="DM Sans" pitchFamily="34" charset="0"/>
                <a:ea typeface="DM Sans" pitchFamily="34" charset="-122"/>
                <a:cs typeface="DM Sans" pitchFamily="34" charset="-120"/>
              </a:rPr>
              <a:t>The absence of significant moiré patterns suggests that the video is likely real, as there are no indications of digital manipulation.</a:t>
            </a:r>
            <a:endParaRPr lang="en-US" sz="1050" dirty="0"/>
          </a:p>
        </p:txBody>
      </p:sp>
      <p:pic>
        <p:nvPicPr>
          <p:cNvPr id="12" name="Image 2" descr="https://pitch-assets-ccb95893-de3f-4266-973c-20049231b248.s3.eu-west-1.amazonaws.com/try-pitch-pdf-export-logo.svg">
            <a:hlinkClick r:id="rId5" tooltip=""/>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a:off x="136595" y="4803153"/>
            <a:ext cx="515221" cy="22730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BF8F5"/>
        </a:solidFill>
      </p:bgPr>
    </p:bg>
    <p:spTree>
      <p:nvGrpSpPr>
        <p:cNvPr id="1" name=""/>
        <p:cNvGrpSpPr/>
        <p:nvPr/>
      </p:nvGrpSpPr>
      <p:grpSpPr>
        <a:xfrm>
          <a:off x="0" y="0"/>
          <a:ext cx="0" cy="0"/>
          <a:chOff x="0" y="0"/>
          <a:chExt cx="0" cy="0"/>
        </a:xfrm>
      </p:grpSpPr>
      <p:sp>
        <p:nvSpPr>
          <p:cNvPr id="3" name="Text 0"/>
          <p:cNvSpPr/>
          <p:nvPr/>
        </p:nvSpPr>
        <p:spPr>
          <a:xfrm>
            <a:off x="476631" y="476055"/>
            <a:ext cx="3618726" cy="333375"/>
          </a:xfrm>
          <a:prstGeom prst="rect">
            <a:avLst/>
          </a:prstGeom>
          <a:noFill/>
          <a:ln/>
        </p:spPr>
        <p:txBody>
          <a:bodyPr wrap="square" lIns="0" tIns="0" rIns="0" bIns="0" rtlCol="0" anchor="t"/>
          <a:lstStyle/>
          <a:p>
            <a:pPr algn="l">
              <a:lnSpc>
                <a:spcPts val="2625"/>
              </a:lnSpc>
            </a:pPr>
            <a:r>
              <a:rPr lang="en-US" sz="2100" b="0" dirty="0">
                <a:solidFill>
                  <a:srgbClr val="CF5E39"/>
                </a:solidFill>
                <a:latin typeface="Rubik" pitchFamily="34" charset="0"/>
                <a:ea typeface="Rubik" pitchFamily="34" charset="-122"/>
                <a:cs typeface="Rubik" pitchFamily="34" charset="-120"/>
              </a:rPr>
              <a:t>Scenario 2: Detection</a:t>
            </a:r>
            <a:endParaRPr lang="en-US" sz="2100" dirty="0"/>
          </a:p>
        </p:txBody>
      </p:sp>
      <p:sp>
        <p:nvSpPr>
          <p:cNvPr id="4" name="Text 1"/>
          <p:cNvSpPr/>
          <p:nvPr/>
        </p:nvSpPr>
        <p:spPr>
          <a:xfrm>
            <a:off x="476347" y="977768"/>
            <a:ext cx="3618964" cy="200025"/>
          </a:xfrm>
          <a:prstGeom prst="rect">
            <a:avLst/>
          </a:prstGeom>
          <a:noFill/>
          <a:ln/>
        </p:spPr>
        <p:txBody>
          <a:bodyPr wrap="square" lIns="0" tIns="0" rIns="0" bIns="0" rtlCol="0" anchor="t"/>
          <a:lstStyle/>
          <a:p>
            <a:pPr algn="l">
              <a:lnSpc>
                <a:spcPts val="1575"/>
              </a:lnSpc>
            </a:pPr>
            <a:r>
              <a:rPr lang="en-US" sz="1100" b="1" dirty="0">
                <a:solidFill>
                  <a:srgbClr val="281E32"/>
                </a:solidFill>
                <a:latin typeface="DM Sans" pitchFamily="34" charset="0"/>
                <a:ea typeface="DM Sans" pitchFamily="34" charset="-122"/>
                <a:cs typeface="DM Sans" pitchFamily="34" charset="-120"/>
              </a:rPr>
              <a:t>Video</a:t>
            </a:r>
            <a:endParaRPr lang="en-US" sz="1050" dirty="0"/>
          </a:p>
        </p:txBody>
      </p:sp>
      <p:pic>
        <p:nvPicPr>
          <p:cNvPr id="5" name="Image 0" descr="https://images.unsplash.com/photo-1581959836460-e44a3291fd5f?crop=entropy&amp;cs=tinysrgb&amp;fit=max&amp;fm=jpg&amp;ixid=M3wyMTIyMnwwfDF8c2VhcmNofDN8fHNjZW5hcmlvfGVufDF8MHx8fDE3MTIxOTkwMTN8MA&amp;ixlib=rb-4.0.3&amp;q=80&amp;w=1080">    </p:cNvPr>
          <p:cNvPicPr>
            <a:picLocks noChangeAspect="1"/>
          </p:cNvPicPr>
          <p:nvPr/>
        </p:nvPicPr>
        <p:blipFill>
          <a:blip r:embed="rId1"/>
          <a:srcRect l="0" r="0" t="43157" b="1263"/>
          <a:stretch/>
        </p:blipFill>
        <p:spPr>
          <a:xfrm>
            <a:off x="4572650" y="476055"/>
            <a:ext cx="4094352" cy="1976437"/>
          </a:xfrm>
          <a:prstGeom prst="rect">
            <a:avLst/>
          </a:prstGeom>
        </p:spPr>
      </p:pic>
      <p:pic>
        <p:nvPicPr>
          <p:cNvPr id="6" name="Image 1" descr="https://images.unsplash.com/photo-1512758017271-d7b84c2113f1?crop=entropy&amp;cs=tinysrgb&amp;fit=max&amp;fm=jpg&amp;ixid=M3wyMTIyMnwwfDF8c2VhcmNofDF8fHNjZW5hcmlvfGVufDF8MHx8fDE3MTIxOTkwMTN8MA&amp;ixlib=rb-4.0.3&amp;q=80&amp;w=1080">    </p:cNvPr>
          <p:cNvPicPr>
            <a:picLocks noChangeAspect="1"/>
          </p:cNvPicPr>
          <p:nvPr/>
        </p:nvPicPr>
        <p:blipFill>
          <a:blip r:embed="rId2"/>
          <a:srcRect l="0" r="0" t="24489" b="3129"/>
          <a:stretch/>
        </p:blipFill>
        <p:spPr>
          <a:xfrm>
            <a:off x="4572650" y="2693242"/>
            <a:ext cx="4095862" cy="1976438"/>
          </a:xfrm>
          <a:prstGeom prst="rect">
            <a:avLst/>
          </a:prstGeom>
        </p:spPr>
      </p:pic>
      <p:sp>
        <p:nvSpPr>
          <p:cNvPr id="7" name="Text 2"/>
          <p:cNvSpPr/>
          <p:nvPr/>
        </p:nvSpPr>
        <p:spPr>
          <a:xfrm>
            <a:off x="476347" y="1174956"/>
            <a:ext cx="3618964" cy="600075"/>
          </a:xfrm>
          <a:prstGeom prst="rect">
            <a:avLst/>
          </a:prstGeom>
          <a:noFill/>
          <a:ln/>
        </p:spPr>
        <p:txBody>
          <a:bodyPr wrap="square" lIns="0" tIns="0" rIns="0" bIns="0" rtlCol="0" anchor="t"/>
          <a:lstStyle/>
          <a:p>
            <a:pPr algn="l">
              <a:lnSpc>
                <a:spcPts val="1575"/>
              </a:lnSpc>
            </a:pPr>
            <a:r>
              <a:rPr lang="en-US" sz="1100" b="0" dirty="0">
                <a:solidFill>
                  <a:srgbClr val="281E32"/>
                </a:solidFill>
                <a:latin typeface="DM Sans" pitchFamily="34" charset="0"/>
                <a:ea typeface="DM Sans" pitchFamily="34" charset="-122"/>
                <a:cs typeface="DM Sans" pitchFamily="34" charset="-120"/>
              </a:rPr>
              <a:t>A digitally altered video where a CGI character is inserted into a live-action scene with a grid-like pattern in the background.</a:t>
            </a:r>
            <a:endParaRPr lang="en-US" sz="1050" dirty="0"/>
          </a:p>
        </p:txBody>
      </p:sp>
      <p:sp>
        <p:nvSpPr>
          <p:cNvPr id="8" name="Text 3"/>
          <p:cNvSpPr/>
          <p:nvPr/>
        </p:nvSpPr>
        <p:spPr>
          <a:xfrm>
            <a:off x="476347" y="1858836"/>
            <a:ext cx="3618964" cy="200025"/>
          </a:xfrm>
          <a:prstGeom prst="rect">
            <a:avLst/>
          </a:prstGeom>
          <a:noFill/>
          <a:ln/>
        </p:spPr>
        <p:txBody>
          <a:bodyPr wrap="square" lIns="0" tIns="0" rIns="0" bIns="0" rtlCol="0" anchor="t"/>
          <a:lstStyle/>
          <a:p>
            <a:pPr algn="l">
              <a:lnSpc>
                <a:spcPts val="1575"/>
              </a:lnSpc>
            </a:pPr>
            <a:r>
              <a:rPr lang="en-US" sz="1100" b="1" dirty="0">
                <a:solidFill>
                  <a:srgbClr val="281E32"/>
                </a:solidFill>
                <a:latin typeface="DM Sans" pitchFamily="34" charset="0"/>
                <a:ea typeface="DM Sans" pitchFamily="34" charset="-122"/>
                <a:cs typeface="DM Sans" pitchFamily="34" charset="-120"/>
              </a:rPr>
              <a:t>Moiré Pattern</a:t>
            </a:r>
            <a:endParaRPr lang="en-US" sz="1050" dirty="0"/>
          </a:p>
        </p:txBody>
      </p:sp>
      <p:sp>
        <p:nvSpPr>
          <p:cNvPr id="9" name="Text 4"/>
          <p:cNvSpPr/>
          <p:nvPr/>
        </p:nvSpPr>
        <p:spPr>
          <a:xfrm>
            <a:off x="476347" y="2056024"/>
            <a:ext cx="3618964" cy="400050"/>
          </a:xfrm>
          <a:prstGeom prst="rect">
            <a:avLst/>
          </a:prstGeom>
          <a:noFill/>
          <a:ln/>
        </p:spPr>
        <p:txBody>
          <a:bodyPr wrap="square" lIns="0" tIns="0" rIns="0" bIns="0" rtlCol="0" anchor="t"/>
          <a:lstStyle/>
          <a:p>
            <a:pPr algn="l">
              <a:lnSpc>
                <a:spcPts val="1575"/>
              </a:lnSpc>
            </a:pPr>
            <a:r>
              <a:rPr lang="en-US" sz="1100" b="0" dirty="0">
                <a:solidFill>
                  <a:srgbClr val="281E32"/>
                </a:solidFill>
                <a:latin typeface="DM Sans" pitchFamily="34" charset="0"/>
                <a:ea typeface="DM Sans" pitchFamily="34" charset="-122"/>
                <a:cs typeface="DM Sans" pitchFamily="34" charset="-120"/>
              </a:rPr>
              <a:t>The moiré pattern arises due to the interference between the CGI grid and the camera sensor grid.</a:t>
            </a:r>
            <a:endParaRPr lang="en-US" sz="1050" dirty="0"/>
          </a:p>
        </p:txBody>
      </p:sp>
      <p:sp>
        <p:nvSpPr>
          <p:cNvPr id="10" name="Text 5"/>
          <p:cNvSpPr/>
          <p:nvPr/>
        </p:nvSpPr>
        <p:spPr>
          <a:xfrm>
            <a:off x="476347" y="2570987"/>
            <a:ext cx="3618964" cy="200025"/>
          </a:xfrm>
          <a:prstGeom prst="rect">
            <a:avLst/>
          </a:prstGeom>
          <a:noFill/>
          <a:ln/>
        </p:spPr>
        <p:txBody>
          <a:bodyPr wrap="square" lIns="0" tIns="0" rIns="0" bIns="0" rtlCol="0" anchor="t"/>
          <a:lstStyle/>
          <a:p>
            <a:pPr algn="l">
              <a:lnSpc>
                <a:spcPts val="1575"/>
              </a:lnSpc>
            </a:pPr>
            <a:r>
              <a:rPr lang="en-US" sz="1100" b="1" dirty="0">
                <a:solidFill>
                  <a:srgbClr val="281E32"/>
                </a:solidFill>
                <a:latin typeface="DM Sans" pitchFamily="34" charset="0"/>
                <a:ea typeface="DM Sans" pitchFamily="34" charset="-122"/>
                <a:cs typeface="DM Sans" pitchFamily="34" charset="-120"/>
              </a:rPr>
              <a:t>Detection</a:t>
            </a:r>
            <a:endParaRPr lang="en-US" sz="1050" dirty="0"/>
          </a:p>
        </p:txBody>
      </p:sp>
      <p:sp>
        <p:nvSpPr>
          <p:cNvPr id="11" name="Text 6"/>
          <p:cNvSpPr/>
          <p:nvPr/>
        </p:nvSpPr>
        <p:spPr>
          <a:xfrm>
            <a:off x="476347" y="2768175"/>
            <a:ext cx="3618964" cy="600075"/>
          </a:xfrm>
          <a:prstGeom prst="rect">
            <a:avLst/>
          </a:prstGeom>
          <a:noFill/>
          <a:ln/>
        </p:spPr>
        <p:txBody>
          <a:bodyPr wrap="square" lIns="0" tIns="0" rIns="0" bIns="0" rtlCol="0" anchor="t"/>
          <a:lstStyle/>
          <a:p>
            <a:pPr algn="l">
              <a:lnSpc>
                <a:spcPts val="1575"/>
              </a:lnSpc>
            </a:pPr>
            <a:r>
              <a:rPr lang="en-US" sz="1100" b="0" dirty="0">
                <a:solidFill>
                  <a:srgbClr val="281E32"/>
                </a:solidFill>
                <a:latin typeface="DM Sans" pitchFamily="34" charset="0"/>
                <a:ea typeface="DM Sans" pitchFamily="34" charset="-122"/>
                <a:cs typeface="DM Sans" pitchFamily="34" charset="-120"/>
              </a:rPr>
              <a:t>Using the moiré pattern detection algorithm, we can successfully identify the presence of artificial interference, indicating the likelihood of a fake video.</a:t>
            </a:r>
            <a:endParaRPr lang="en-US" sz="1050" dirty="0"/>
          </a:p>
        </p:txBody>
      </p:sp>
      <p:pic>
        <p:nvPicPr>
          <p:cNvPr id="12" name="Image 2" descr="https://pitch-assets-ccb95893-de3f-4266-973c-20049231b248.s3.eu-west-1.amazonaws.com/try-pitch-pdf-export-logo.svg">
            <a:hlinkClick r:id="rId5" tooltip=""/>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a:off x="136595" y="4803153"/>
            <a:ext cx="515221" cy="22730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BF8F5"/>
        </a:solidFill>
      </p:bgPr>
    </p:bg>
    <p:spTree>
      <p:nvGrpSpPr>
        <p:cNvPr id="1" name=""/>
        <p:cNvGrpSpPr/>
        <p:nvPr/>
      </p:nvGrpSpPr>
      <p:grpSpPr>
        <a:xfrm>
          <a:off x="0" y="0"/>
          <a:ext cx="0" cy="0"/>
          <a:chOff x="0" y="0"/>
          <a:chExt cx="0" cy="0"/>
        </a:xfrm>
      </p:grpSpPr>
      <p:sp>
        <p:nvSpPr>
          <p:cNvPr id="3" name="Text 0"/>
          <p:cNvSpPr/>
          <p:nvPr/>
        </p:nvSpPr>
        <p:spPr>
          <a:xfrm>
            <a:off x="1175331" y="1816138"/>
            <a:ext cx="6787277" cy="381000"/>
          </a:xfrm>
          <a:prstGeom prst="rect">
            <a:avLst/>
          </a:prstGeom>
          <a:noFill/>
          <a:ln/>
        </p:spPr>
        <p:txBody>
          <a:bodyPr wrap="square" lIns="0" tIns="0" rIns="0" bIns="0" rtlCol="0" anchor="ctr"/>
          <a:lstStyle/>
          <a:p>
            <a:pPr algn="ctr">
              <a:lnSpc>
                <a:spcPts val="3000"/>
              </a:lnSpc>
            </a:pPr>
            <a:r>
              <a:rPr lang="en-US" sz="2400" b="1" dirty="0">
                <a:solidFill>
                  <a:srgbClr val="281E32"/>
                </a:solidFill>
                <a:latin typeface="Rubik" pitchFamily="34" charset="0"/>
                <a:ea typeface="Rubik" pitchFamily="34" charset="-122"/>
                <a:cs typeface="Rubik" pitchFamily="34" charset="-120"/>
              </a:rPr>
              <a:t>Problem Statement</a:t>
            </a:r>
            <a:endParaRPr lang="en-US" sz="2400" dirty="0"/>
          </a:p>
        </p:txBody>
      </p:sp>
      <p:sp>
        <p:nvSpPr>
          <p:cNvPr id="4" name="Text 1"/>
          <p:cNvSpPr/>
          <p:nvPr/>
        </p:nvSpPr>
        <p:spPr>
          <a:xfrm>
            <a:off x="1191853" y="2640870"/>
            <a:ext cx="6786563" cy="600075"/>
          </a:xfrm>
          <a:prstGeom prst="rect">
            <a:avLst/>
          </a:prstGeom>
          <a:noFill/>
          <a:ln/>
        </p:spPr>
        <p:txBody>
          <a:bodyPr wrap="square" lIns="0" tIns="0" rIns="0" bIns="0" rtlCol="0" anchor="ctr"/>
          <a:lstStyle/>
          <a:p>
            <a:pPr algn="ctr">
              <a:lnSpc>
                <a:spcPts val="1575"/>
              </a:lnSpc>
            </a:pPr>
            <a:r>
              <a:rPr lang="en-US" sz="1100" b="0" dirty="0">
                <a:solidFill>
                  <a:srgbClr val="281E32"/>
                </a:solidFill>
                <a:latin typeface="DM Sans" pitchFamily="34" charset="0"/>
                <a:ea typeface="DM Sans" pitchFamily="34" charset="-122"/>
                <a:cs typeface="DM Sans" pitchFamily="34" charset="-120"/>
              </a:rPr>
              <a:t>Detecting video manipulation has become increasingly challenging due to advancements in digital editing tools and techniques. With the widespread availability of software, it has become effortless to alter video content, leading to concerns about the authenticity and integrity of visual media.</a:t>
            </a:r>
            <a:endParaRPr lang="en-US" sz="1050" dirty="0"/>
          </a:p>
        </p:txBody>
      </p:sp>
      <p:pic>
        <p:nvPicPr>
          <p:cNvPr id="5"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BF8F5"/>
        </a:solidFill>
      </p:bgPr>
    </p:bg>
    <p:spTree>
      <p:nvGrpSpPr>
        <p:cNvPr id="1" name=""/>
        <p:cNvGrpSpPr/>
        <p:nvPr/>
      </p:nvGrpSpPr>
      <p:grpSpPr>
        <a:xfrm>
          <a:off x="0" y="0"/>
          <a:ext cx="0" cy="0"/>
          <a:chOff x="0" y="0"/>
          <a:chExt cx="0" cy="0"/>
        </a:xfrm>
      </p:grpSpPr>
      <p:sp>
        <p:nvSpPr>
          <p:cNvPr id="3" name="Shape 0"/>
          <p:cNvSpPr/>
          <p:nvPr/>
        </p:nvSpPr>
        <p:spPr>
          <a:xfrm>
            <a:off x="6665543" y="-2481"/>
            <a:ext cx="6736335" cy="863295"/>
          </a:xfrm>
          <a:prstGeom prst="roundRect">
            <a:avLst>
              <a:gd name="adj" fmla="val 80000"/>
            </a:avLst>
          </a:prstGeom>
          <a:solidFill>
            <a:srgbClr val="F0EEEB"/>
          </a:solidFill>
          <a:ln/>
        </p:spPr>
      </p:sp>
      <p:sp>
        <p:nvSpPr>
          <p:cNvPr id="4" name="Shape 1"/>
          <p:cNvSpPr/>
          <p:nvPr/>
        </p:nvSpPr>
        <p:spPr>
          <a:xfrm>
            <a:off x="8262231" y="857763"/>
            <a:ext cx="6736335" cy="863295"/>
          </a:xfrm>
          <a:prstGeom prst="roundRect">
            <a:avLst>
              <a:gd name="adj" fmla="val 80000"/>
            </a:avLst>
          </a:prstGeom>
          <a:solidFill>
            <a:srgbClr val="281E32">
              <a:alpha val="15000"/>
            </a:srgbClr>
          </a:solidFill>
          <a:ln/>
        </p:spPr>
      </p:sp>
      <p:sp>
        <p:nvSpPr>
          <p:cNvPr id="5" name="Text 2"/>
          <p:cNvSpPr/>
          <p:nvPr/>
        </p:nvSpPr>
        <p:spPr>
          <a:xfrm>
            <a:off x="474003" y="476055"/>
            <a:ext cx="2667000" cy="666750"/>
          </a:xfrm>
          <a:prstGeom prst="rect">
            <a:avLst/>
          </a:prstGeom>
          <a:noFill/>
          <a:ln/>
        </p:spPr>
        <p:txBody>
          <a:bodyPr wrap="square" lIns="0" tIns="0" rIns="0" bIns="0" rtlCol="0" anchor="t"/>
          <a:lstStyle/>
          <a:p>
            <a:pPr algn="l">
              <a:lnSpc>
                <a:spcPts val="2625"/>
              </a:lnSpc>
            </a:pPr>
            <a:r>
              <a:rPr lang="en-US" sz="2100" b="0" dirty="0">
                <a:solidFill>
                  <a:srgbClr val="CF5E39"/>
                </a:solidFill>
                <a:latin typeface="Rubik" pitchFamily="34" charset="0"/>
                <a:ea typeface="Rubik" pitchFamily="34" charset="-122"/>
                <a:cs typeface="Rubik" pitchFamily="34" charset="-120"/>
              </a:rPr>
              <a:t>Challenges in Detection</a:t>
            </a:r>
            <a:endParaRPr lang="en-US" sz="2100" dirty="0"/>
          </a:p>
        </p:txBody>
      </p:sp>
      <p:sp>
        <p:nvSpPr>
          <p:cNvPr id="6" name="Text 3"/>
          <p:cNvSpPr/>
          <p:nvPr/>
        </p:nvSpPr>
        <p:spPr>
          <a:xfrm>
            <a:off x="476347" y="3271123"/>
            <a:ext cx="2667000" cy="200025"/>
          </a:xfrm>
          <a:prstGeom prst="rect">
            <a:avLst/>
          </a:prstGeom>
          <a:noFill/>
          <a:ln/>
        </p:spPr>
        <p:txBody>
          <a:bodyPr wrap="square" lIns="0" tIns="0" rIns="0" bIns="0" rtlCol="0" anchor="b"/>
          <a:lstStyle/>
          <a:p>
            <a:pPr algn="l">
              <a:lnSpc>
                <a:spcPts val="1575"/>
              </a:lnSpc>
            </a:pPr>
            <a:r>
              <a:rPr lang="en-US" sz="1100" b="1" dirty="0">
                <a:solidFill>
                  <a:srgbClr val="281E32"/>
                </a:solidFill>
                <a:latin typeface="DM Sans" pitchFamily="34" charset="0"/>
                <a:ea typeface="DM Sans" pitchFamily="34" charset="-122"/>
                <a:cs typeface="DM Sans" pitchFamily="34" charset="-120"/>
              </a:rPr>
              <a:t>Difficulty</a:t>
            </a:r>
            <a:endParaRPr lang="en-US" sz="1050" dirty="0"/>
          </a:p>
        </p:txBody>
      </p:sp>
      <p:sp>
        <p:nvSpPr>
          <p:cNvPr id="7" name="Text 4"/>
          <p:cNvSpPr/>
          <p:nvPr/>
        </p:nvSpPr>
        <p:spPr>
          <a:xfrm>
            <a:off x="476347" y="3469467"/>
            <a:ext cx="2667000" cy="1000125"/>
          </a:xfrm>
          <a:prstGeom prst="rect">
            <a:avLst/>
          </a:prstGeom>
          <a:noFill/>
          <a:ln/>
        </p:spPr>
        <p:txBody>
          <a:bodyPr wrap="square" lIns="0" tIns="0" rIns="0" bIns="0" rtlCol="0" anchor="b"/>
          <a:lstStyle/>
          <a:p>
            <a:pPr algn="l">
              <a:lnSpc>
                <a:spcPts val="1575"/>
              </a:lnSpc>
            </a:pPr>
            <a:r>
              <a:rPr lang="en-US" sz="1100" b="0" dirty="0">
                <a:solidFill>
                  <a:srgbClr val="281E32"/>
                </a:solidFill>
                <a:latin typeface="DM Sans" pitchFamily="34" charset="0"/>
                <a:ea typeface="DM Sans" pitchFamily="34" charset="-122"/>
                <a:cs typeface="DM Sans" pitchFamily="34" charset="-120"/>
              </a:rPr>
              <a:t>Detecting a fake video and accepting a real one solely based on moiré patterns is quite challenging, as it's just one of the many potential indicators of video manipulation.</a:t>
            </a:r>
            <a:endParaRPr lang="en-US" sz="1050" dirty="0"/>
          </a:p>
        </p:txBody>
      </p:sp>
      <p:graphicFrame>
        <p:nvGraphicFramePr>
          <p:cNvPr id="8" name="Chart 0" descr=""/>
          <p:cNvGraphicFramePr/>
          <p:nvPr/>
        </p:nvGraphicFramePr>
        <p:xfrm>
          <a:off x="4093643" y="473233"/>
          <a:ext cx="4572000" cy="3996882"/>
        </p:xfrm>
        <a:graphic xmlns:a="http://schemas.openxmlformats.org/drawingml/2006/main">
          <a:graphicData uri="http://schemas.openxmlformats.org/drawingml/2006/chart">
            <c:chart xmlns:c="http://schemas.openxmlformats.org/drawingml/2006/chart" r:id="rId1"/>
          </a:graphicData>
        </a:graphic>
      </p:graphicFrame>
      <p:pic>
        <p:nvPicPr>
          <p:cNvPr id="9" name="Image 0"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BF8F5"/>
        </a:solidFill>
      </p:bgPr>
    </p:bg>
    <p:spTree>
      <p:nvGrpSpPr>
        <p:cNvPr id="1" name=""/>
        <p:cNvGrpSpPr/>
        <p:nvPr/>
      </p:nvGrpSpPr>
      <p:grpSpPr>
        <a:xfrm>
          <a:off x="0" y="0"/>
          <a:ext cx="0" cy="0"/>
          <a:chOff x="0" y="0"/>
          <a:chExt cx="0" cy="0"/>
        </a:xfrm>
      </p:grpSpPr>
      <p:sp>
        <p:nvSpPr>
          <p:cNvPr id="3" name="Text 0"/>
          <p:cNvSpPr/>
          <p:nvPr/>
        </p:nvSpPr>
        <p:spPr>
          <a:xfrm>
            <a:off x="476250" y="476250"/>
            <a:ext cx="8191381" cy="381000"/>
          </a:xfrm>
          <a:prstGeom prst="rect">
            <a:avLst/>
          </a:prstGeom>
          <a:noFill/>
          <a:ln/>
        </p:spPr>
        <p:txBody>
          <a:bodyPr wrap="square" lIns="0" tIns="0" rIns="0" bIns="0" rtlCol="0" anchor="t"/>
          <a:lstStyle/>
          <a:p>
            <a:pPr algn="l">
              <a:lnSpc>
                <a:spcPts val="3000"/>
              </a:lnSpc>
            </a:pPr>
            <a:r>
              <a:rPr lang="en-US" sz="1800" b="1" dirty="0">
                <a:solidFill>
                  <a:srgbClr val="281E32"/>
                </a:solidFill>
                <a:latin typeface="Rubik" pitchFamily="34" charset="0"/>
                <a:ea typeface="Rubik" pitchFamily="34" charset="-122"/>
                <a:cs typeface="Rubik" pitchFamily="34" charset="-120"/>
              </a:rPr>
              <a:t>Challenges in Detecting Video Manipulation Using Moiré Patterns</a:t>
            </a:r>
            <a:endParaRPr lang="en-US" sz="2400" dirty="0"/>
          </a:p>
        </p:txBody>
      </p:sp>
      <p:sp>
        <p:nvSpPr>
          <p:cNvPr id="4" name="Text 1"/>
          <p:cNvSpPr/>
          <p:nvPr/>
        </p:nvSpPr>
        <p:spPr>
          <a:xfrm>
            <a:off x="476250" y="1817373"/>
            <a:ext cx="2142768" cy="1000125"/>
          </a:xfrm>
          <a:prstGeom prst="rect">
            <a:avLst/>
          </a:prstGeom>
          <a:noFill/>
          <a:ln/>
        </p:spPr>
        <p:txBody>
          <a:bodyPr wrap="square" lIns="0" tIns="0" rIns="0" bIns="0" rtlCol="0" anchor="t"/>
          <a:lstStyle/>
          <a:p>
            <a:pPr algn="l">
              <a:lnSpc>
                <a:spcPts val="1125"/>
              </a:lnSpc>
            </a:pPr>
            <a:r>
              <a:rPr lang="en-US" sz="900" b="0" spc="60" kern="0" dirty="0">
                <a:solidFill>
                  <a:srgbClr val="281E32"/>
                </a:solidFill>
                <a:latin typeface="DM Sans" pitchFamily="34" charset="0"/>
                <a:ea typeface="DM Sans" pitchFamily="34" charset="-122"/>
                <a:cs typeface="DM Sans" pitchFamily="34" charset="-120"/>
              </a:rPr>
              <a:t>MOIRÉ PATTERNS CAN BE INTRICATE AND MULTIFACETED, MAKING THEM DIFFICULT TO ANALYZE ACCURATELY. DIFFERENTIATING BETWEEN INTENTIONAL PATTERNS AND ARTIFACTS CAUSED BY MANIPULATION REQUIRES SOPHISTICATED ALGORITHMS AND TECHNIQUES.</a:t>
            </a:r>
            <a:endParaRPr lang="en-US" sz="900" dirty="0"/>
          </a:p>
        </p:txBody>
      </p:sp>
      <p:sp>
        <p:nvSpPr>
          <p:cNvPr id="5" name="Text 2"/>
          <p:cNvSpPr/>
          <p:nvPr/>
        </p:nvSpPr>
        <p:spPr>
          <a:xfrm>
            <a:off x="476250" y="1478256"/>
            <a:ext cx="2422624" cy="214313"/>
          </a:xfrm>
          <a:prstGeom prst="rect">
            <a:avLst/>
          </a:prstGeom>
          <a:noFill/>
          <a:ln/>
        </p:spPr>
        <p:txBody>
          <a:bodyPr wrap="square" lIns="0" tIns="0" rIns="0" bIns="0" rtlCol="0" anchor="b"/>
          <a:lstStyle/>
          <a:p>
            <a:pPr algn="l">
              <a:lnSpc>
                <a:spcPts val="1688"/>
              </a:lnSpc>
            </a:pPr>
            <a:r>
              <a:rPr lang="en-US" sz="1400" b="1" dirty="0">
                <a:solidFill>
                  <a:srgbClr val="CF5E39"/>
                </a:solidFill>
                <a:latin typeface="Rubik" pitchFamily="34" charset="0"/>
                <a:ea typeface="Rubik" pitchFamily="34" charset="-122"/>
                <a:cs typeface="Rubik" pitchFamily="34" charset="-120"/>
              </a:rPr>
              <a:t>Complexity of Patterns</a:t>
            </a:r>
            <a:endParaRPr lang="en-US" sz="1350" dirty="0"/>
          </a:p>
        </p:txBody>
      </p:sp>
      <p:sp>
        <p:nvSpPr>
          <p:cNvPr id="6" name="Text 3"/>
          <p:cNvSpPr/>
          <p:nvPr/>
        </p:nvSpPr>
        <p:spPr>
          <a:xfrm>
            <a:off x="476250" y="1189657"/>
            <a:ext cx="1840766" cy="200025"/>
          </a:xfrm>
          <a:prstGeom prst="rect">
            <a:avLst/>
          </a:prstGeom>
          <a:noFill/>
          <a:ln/>
        </p:spPr>
        <p:txBody>
          <a:bodyPr wrap="square" lIns="0" tIns="0" rIns="0" bIns="0" rtlCol="0" anchor="b"/>
          <a:lstStyle/>
          <a:p>
            <a:pPr algn="l">
              <a:lnSpc>
                <a:spcPts val="1575"/>
              </a:lnSpc>
            </a:pPr>
            <a:r>
              <a:rPr lang="en-US" sz="1100" b="0" dirty="0">
                <a:solidFill>
                  <a:srgbClr val="281E32"/>
                </a:solidFill>
                <a:latin typeface="DM Sans" pitchFamily="34" charset="0"/>
                <a:ea typeface="DM Sans" pitchFamily="34" charset="-122"/>
                <a:cs typeface="DM Sans" pitchFamily="34" charset="-120"/>
              </a:rPr>
              <a:t>01</a:t>
            </a:r>
            <a:endParaRPr lang="en-US" sz="1050" dirty="0"/>
          </a:p>
        </p:txBody>
      </p:sp>
      <p:sp>
        <p:nvSpPr>
          <p:cNvPr id="7" name="Text 4"/>
          <p:cNvSpPr/>
          <p:nvPr/>
        </p:nvSpPr>
        <p:spPr>
          <a:xfrm>
            <a:off x="2405710" y="3418008"/>
            <a:ext cx="2509123" cy="214312"/>
          </a:xfrm>
          <a:prstGeom prst="rect">
            <a:avLst/>
          </a:prstGeom>
          <a:noFill/>
          <a:ln/>
        </p:spPr>
        <p:txBody>
          <a:bodyPr wrap="square" lIns="0" tIns="0" rIns="0" bIns="0" rtlCol="0" anchor="b"/>
          <a:lstStyle/>
          <a:p>
            <a:pPr algn="l">
              <a:lnSpc>
                <a:spcPts val="1688"/>
              </a:lnSpc>
            </a:pPr>
            <a:r>
              <a:rPr lang="en-US" sz="1400" b="1" dirty="0">
                <a:solidFill>
                  <a:srgbClr val="CF5E39"/>
                </a:solidFill>
                <a:latin typeface="Rubik" pitchFamily="34" charset="0"/>
                <a:ea typeface="Rubik" pitchFamily="34" charset="-122"/>
                <a:cs typeface="Rubik" pitchFamily="34" charset="-120"/>
              </a:rPr>
              <a:t>Variability Across Videos</a:t>
            </a:r>
            <a:endParaRPr lang="en-US" sz="1350" dirty="0"/>
          </a:p>
        </p:txBody>
      </p:sp>
      <p:sp>
        <p:nvSpPr>
          <p:cNvPr id="8" name="Text 5"/>
          <p:cNvSpPr/>
          <p:nvPr/>
        </p:nvSpPr>
        <p:spPr>
          <a:xfrm>
            <a:off x="2405710" y="3129409"/>
            <a:ext cx="1838325" cy="200025"/>
          </a:xfrm>
          <a:prstGeom prst="rect">
            <a:avLst/>
          </a:prstGeom>
          <a:noFill/>
          <a:ln/>
        </p:spPr>
        <p:txBody>
          <a:bodyPr wrap="square" lIns="0" tIns="0" rIns="0" bIns="0" rtlCol="0" anchor="b"/>
          <a:lstStyle/>
          <a:p>
            <a:pPr algn="l">
              <a:lnSpc>
                <a:spcPts val="1575"/>
              </a:lnSpc>
            </a:pPr>
            <a:r>
              <a:rPr lang="en-US" sz="1100" b="0" dirty="0">
                <a:solidFill>
                  <a:srgbClr val="281E32"/>
                </a:solidFill>
                <a:latin typeface="DM Sans" pitchFamily="34" charset="0"/>
                <a:ea typeface="DM Sans" pitchFamily="34" charset="-122"/>
                <a:cs typeface="DM Sans" pitchFamily="34" charset="-120"/>
              </a:rPr>
              <a:t>02</a:t>
            </a:r>
            <a:endParaRPr lang="en-US" sz="1050" dirty="0"/>
          </a:p>
        </p:txBody>
      </p:sp>
      <p:sp>
        <p:nvSpPr>
          <p:cNvPr id="9" name="Text 6"/>
          <p:cNvSpPr/>
          <p:nvPr/>
        </p:nvSpPr>
        <p:spPr>
          <a:xfrm>
            <a:off x="4572277" y="1478256"/>
            <a:ext cx="2257485" cy="214313"/>
          </a:xfrm>
          <a:prstGeom prst="rect">
            <a:avLst/>
          </a:prstGeom>
          <a:noFill/>
          <a:ln/>
        </p:spPr>
        <p:txBody>
          <a:bodyPr wrap="square" lIns="0" tIns="0" rIns="0" bIns="0" rtlCol="0" anchor="b"/>
          <a:lstStyle/>
          <a:p>
            <a:pPr algn="l">
              <a:lnSpc>
                <a:spcPts val="1688"/>
              </a:lnSpc>
            </a:pPr>
            <a:r>
              <a:rPr lang="en-US" sz="1400" b="1" dirty="0">
                <a:solidFill>
                  <a:srgbClr val="CF5E39"/>
                </a:solidFill>
                <a:latin typeface="Rubik" pitchFamily="34" charset="0"/>
                <a:ea typeface="Rubik" pitchFamily="34" charset="-122"/>
                <a:cs typeface="Rubik" pitchFamily="34" charset="-120"/>
              </a:rPr>
              <a:t>Noise and Interference</a:t>
            </a:r>
            <a:endParaRPr lang="en-US" sz="1350" dirty="0"/>
          </a:p>
        </p:txBody>
      </p:sp>
      <p:sp>
        <p:nvSpPr>
          <p:cNvPr id="10" name="Text 7"/>
          <p:cNvSpPr/>
          <p:nvPr/>
        </p:nvSpPr>
        <p:spPr>
          <a:xfrm>
            <a:off x="4572277" y="1189657"/>
            <a:ext cx="1837313" cy="200025"/>
          </a:xfrm>
          <a:prstGeom prst="rect">
            <a:avLst/>
          </a:prstGeom>
          <a:noFill/>
          <a:ln/>
        </p:spPr>
        <p:txBody>
          <a:bodyPr wrap="square" lIns="0" tIns="0" rIns="0" bIns="0" rtlCol="0" anchor="b"/>
          <a:lstStyle/>
          <a:p>
            <a:pPr algn="l">
              <a:lnSpc>
                <a:spcPts val="1575"/>
              </a:lnSpc>
            </a:pPr>
            <a:r>
              <a:rPr lang="en-US" sz="1100" b="0" dirty="0">
                <a:solidFill>
                  <a:srgbClr val="281E32"/>
                </a:solidFill>
                <a:latin typeface="DM Sans" pitchFamily="34" charset="0"/>
                <a:ea typeface="DM Sans" pitchFamily="34" charset="-122"/>
                <a:cs typeface="DM Sans" pitchFamily="34" charset="-120"/>
              </a:rPr>
              <a:t>03</a:t>
            </a:r>
            <a:endParaRPr lang="en-US" sz="1050" dirty="0"/>
          </a:p>
        </p:txBody>
      </p:sp>
      <p:sp>
        <p:nvSpPr>
          <p:cNvPr id="11" name="Text 8"/>
          <p:cNvSpPr/>
          <p:nvPr/>
        </p:nvSpPr>
        <p:spPr>
          <a:xfrm>
            <a:off x="6553200" y="3418008"/>
            <a:ext cx="1838087" cy="214312"/>
          </a:xfrm>
          <a:prstGeom prst="rect">
            <a:avLst/>
          </a:prstGeom>
          <a:noFill/>
          <a:ln/>
        </p:spPr>
        <p:txBody>
          <a:bodyPr wrap="square" lIns="0" tIns="0" rIns="0" bIns="0" rtlCol="0" anchor="b"/>
          <a:lstStyle/>
          <a:p>
            <a:pPr algn="l">
              <a:lnSpc>
                <a:spcPts val="1688"/>
              </a:lnSpc>
            </a:pPr>
            <a:r>
              <a:rPr lang="en-US" sz="1400" b="1" dirty="0">
                <a:solidFill>
                  <a:srgbClr val="CF5E39"/>
                </a:solidFill>
                <a:latin typeface="Rubik" pitchFamily="34" charset="0"/>
                <a:ea typeface="Rubik" pitchFamily="34" charset="-122"/>
                <a:cs typeface="Rubik" pitchFamily="34" charset="-120"/>
              </a:rPr>
              <a:t>Real-time Processing</a:t>
            </a:r>
            <a:endParaRPr lang="en-US" sz="1350" dirty="0"/>
          </a:p>
        </p:txBody>
      </p:sp>
      <p:sp>
        <p:nvSpPr>
          <p:cNvPr id="12" name="Text 9"/>
          <p:cNvSpPr/>
          <p:nvPr/>
        </p:nvSpPr>
        <p:spPr>
          <a:xfrm>
            <a:off x="6553200" y="3129409"/>
            <a:ext cx="1838087" cy="200025"/>
          </a:xfrm>
          <a:prstGeom prst="rect">
            <a:avLst/>
          </a:prstGeom>
          <a:noFill/>
          <a:ln/>
        </p:spPr>
        <p:txBody>
          <a:bodyPr wrap="square" lIns="0" tIns="0" rIns="0" bIns="0" rtlCol="0" anchor="b"/>
          <a:lstStyle/>
          <a:p>
            <a:pPr algn="l">
              <a:lnSpc>
                <a:spcPts val="1575"/>
              </a:lnSpc>
            </a:pPr>
            <a:r>
              <a:rPr lang="en-US" sz="1100" b="0" dirty="0">
                <a:solidFill>
                  <a:srgbClr val="281E32"/>
                </a:solidFill>
                <a:latin typeface="DM Sans" pitchFamily="34" charset="0"/>
                <a:ea typeface="DM Sans" pitchFamily="34" charset="-122"/>
                <a:cs typeface="DM Sans" pitchFamily="34" charset="-120"/>
              </a:rPr>
              <a:t>04</a:t>
            </a:r>
            <a:endParaRPr lang="en-US" sz="1050" dirty="0"/>
          </a:p>
        </p:txBody>
      </p:sp>
      <p:sp>
        <p:nvSpPr>
          <p:cNvPr id="13" name="Text 10"/>
          <p:cNvSpPr/>
          <p:nvPr/>
        </p:nvSpPr>
        <p:spPr>
          <a:xfrm>
            <a:off x="4570268" y="1780315"/>
            <a:ext cx="2259449" cy="1285875"/>
          </a:xfrm>
          <a:prstGeom prst="rect">
            <a:avLst/>
          </a:prstGeom>
          <a:noFill/>
          <a:ln/>
        </p:spPr>
        <p:txBody>
          <a:bodyPr wrap="square" lIns="0" tIns="0" rIns="0" bIns="0" rtlCol="0" anchor="t"/>
          <a:lstStyle/>
          <a:p>
            <a:pPr algn="l">
              <a:lnSpc>
                <a:spcPts val="1125"/>
              </a:lnSpc>
            </a:pPr>
            <a:r>
              <a:rPr lang="en-US" sz="900" b="0" spc="60" kern="0" dirty="0">
                <a:solidFill>
                  <a:srgbClr val="281E32"/>
                </a:solidFill>
                <a:latin typeface="DM Sans" pitchFamily="34" charset="0"/>
                <a:ea typeface="DM Sans" pitchFamily="34" charset="-122"/>
                <a:cs typeface="DM Sans" pitchFamily="34" charset="-120"/>
              </a:rPr>
              <a:t>Videos often contain noise and interference from various sources, such as camera sensors, lighting conditions, and compression artifacts. Distinguishing between genuine moiré patterns and noise-induced patterns requires advanced signal processing and filtering techniques.</a:t>
            </a:r>
            <a:endParaRPr lang="en-US" sz="900" dirty="0"/>
          </a:p>
        </p:txBody>
      </p:sp>
      <p:sp>
        <p:nvSpPr>
          <p:cNvPr id="14" name="Text 11"/>
          <p:cNvSpPr/>
          <p:nvPr/>
        </p:nvSpPr>
        <p:spPr>
          <a:xfrm>
            <a:off x="2405370" y="3740519"/>
            <a:ext cx="2252484" cy="1000125"/>
          </a:xfrm>
          <a:prstGeom prst="rect">
            <a:avLst/>
          </a:prstGeom>
          <a:noFill/>
          <a:ln/>
        </p:spPr>
        <p:txBody>
          <a:bodyPr wrap="square" lIns="0" tIns="0" rIns="0" bIns="0" rtlCol="0" anchor="t"/>
          <a:lstStyle/>
          <a:p>
            <a:pPr algn="l">
              <a:lnSpc>
                <a:spcPts val="1125"/>
              </a:lnSpc>
            </a:pPr>
            <a:r>
              <a:rPr lang="en-US" sz="900" b="0" spc="60" kern="0" dirty="0">
                <a:solidFill>
                  <a:srgbClr val="281E32"/>
                </a:solidFill>
                <a:latin typeface="DM Sans" pitchFamily="34" charset="0"/>
                <a:ea typeface="DM Sans" pitchFamily="34" charset="-122"/>
                <a:cs typeface="DM Sans" pitchFamily="34" charset="-120"/>
              </a:rPr>
              <a:t>MOIRÉ PATTERNS MAY VARY SIGNIFICANTLY ACROSS DIFFERENT VIDEOS AND SCENES, DEPENDING ON FACTORS SUCH AS RESOLUTION, COMPRESSION, AND CONTENT. DEVELOPING A ROBUST DETECTION METHOD THAT CAN ADAPT TO THESE VARIATIONS IS ESSENTIAL.</a:t>
            </a:r>
            <a:endParaRPr lang="en-US" sz="900" dirty="0"/>
          </a:p>
        </p:txBody>
      </p:sp>
      <p:sp>
        <p:nvSpPr>
          <p:cNvPr id="15" name="Text 12"/>
          <p:cNvSpPr/>
          <p:nvPr/>
        </p:nvSpPr>
        <p:spPr>
          <a:xfrm>
            <a:off x="6554313" y="3740961"/>
            <a:ext cx="2115264" cy="1285875"/>
          </a:xfrm>
          <a:prstGeom prst="rect">
            <a:avLst/>
          </a:prstGeom>
          <a:noFill/>
          <a:ln/>
        </p:spPr>
        <p:txBody>
          <a:bodyPr wrap="square" lIns="0" tIns="0" rIns="0" bIns="0" rtlCol="0" anchor="t"/>
          <a:lstStyle/>
          <a:p>
            <a:pPr algn="l">
              <a:lnSpc>
                <a:spcPts val="1125"/>
              </a:lnSpc>
            </a:pPr>
            <a:r>
              <a:rPr lang="en-US" sz="900" b="0" spc="60" kern="0" dirty="0">
                <a:solidFill>
                  <a:srgbClr val="281E32"/>
                </a:solidFill>
                <a:latin typeface="DM Sans" pitchFamily="34" charset="0"/>
                <a:ea typeface="DM Sans" pitchFamily="34" charset="-122"/>
                <a:cs typeface="DM Sans" pitchFamily="34" charset="-120"/>
              </a:rPr>
              <a:t>IN APPLICATIONS WHERE REAL-TIME DETECTION IS REQUIRED, SUCH AS LIVE STREAMING OR SURVEILLANCE SYSTEMS, THE COMPUTATIONAL COMPLEXITY OF MOIRÉ PATTERN ANALYSIS MAY POSE CHALLENGES. EFFICIENT ALGORITHMS AND OPTIMIZATION STRATEGIES ARE NECESSARY TO ACHIEVE REAL-TIME PERFORMANCE.</a:t>
            </a:r>
            <a:endParaRPr lang="en-US" sz="900" dirty="0"/>
          </a:p>
        </p:txBody>
      </p:sp>
      <p:pic>
        <p:nvPicPr>
          <p:cNvPr id="16"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FBF8F5"/>
        </a:solidFill>
      </p:bgPr>
    </p:bg>
    <p:spTree>
      <p:nvGrpSpPr>
        <p:cNvPr id="1" name=""/>
        <p:cNvGrpSpPr/>
        <p:nvPr/>
      </p:nvGrpSpPr>
      <p:grpSpPr>
        <a:xfrm>
          <a:off x="0" y="0"/>
          <a:ext cx="0" cy="0"/>
          <a:chOff x="0" y="0"/>
          <a:chExt cx="0" cy="0"/>
        </a:xfrm>
      </p:grpSpPr>
      <p:pic>
        <p:nvPicPr>
          <p:cNvPr id="3" name="Image 0" descr="https://pitch-assets-ccb95893-de3f-4266-973c-20049231b248.s3.eu-west-1.amazonaws.com/6c62ba54-e4bd-4392-bffe-ff8da512c2b0?pitch-bytes=177424&amp;pitch-content-type=image%2Fpng">    </p:cNvPr>
          <p:cNvPicPr>
            <a:picLocks noChangeAspect="1"/>
          </p:cNvPicPr>
          <p:nvPr/>
        </p:nvPicPr>
        <p:blipFill>
          <a:blip r:embed="rId1"/>
          <a:srcRect l="0" r="25595" t="0" b="0"/>
          <a:stretch/>
        </p:blipFill>
        <p:spPr>
          <a:xfrm>
            <a:off x="6037808" y="473184"/>
            <a:ext cx="2626025" cy="1985278"/>
          </a:xfrm>
          <a:prstGeom prst="rect">
            <a:avLst/>
          </a:prstGeom>
        </p:spPr>
      </p:pic>
      <p:pic>
        <p:nvPicPr>
          <p:cNvPr id="4" name="Image 1" descr="https://pitch-assets-ccb95893-de3f-4266-973c-20049231b248.s3.eu-west-1.amazonaws.com/2a691dfb-d654-4f61-8a4d-761e4d28603a?pitch-bytes=140631&amp;pitch-content-type=image%2Fpng">    </p:cNvPr>
          <p:cNvPicPr>
            <a:picLocks noChangeAspect="1"/>
          </p:cNvPicPr>
          <p:nvPr/>
        </p:nvPicPr>
        <p:blipFill>
          <a:blip r:embed="rId2"/>
          <a:srcRect l="24406" r="1189" t="0" b="0"/>
          <a:stretch/>
        </p:blipFill>
        <p:spPr>
          <a:xfrm>
            <a:off x="472525" y="2682493"/>
            <a:ext cx="2626025" cy="1985278"/>
          </a:xfrm>
          <a:prstGeom prst="rect">
            <a:avLst/>
          </a:prstGeom>
        </p:spPr>
      </p:pic>
      <p:pic>
        <p:nvPicPr>
          <p:cNvPr id="5" name="Image 2" descr="https://pitch-assets-ccb95893-de3f-4266-973c-20049231b248.s3.eu-west-1.amazonaws.com/1ef0ade0-3ccc-424f-bfce-1e6e8b63a625?pitch-bytes=225943&amp;pitch-content-type=image%2Fpng">    </p:cNvPr>
          <p:cNvPicPr>
            <a:picLocks noChangeAspect="1"/>
          </p:cNvPicPr>
          <p:nvPr/>
        </p:nvPicPr>
        <p:blipFill>
          <a:blip r:embed="rId3"/>
          <a:srcRect l="0" r="0" t="0" b="34770"/>
          <a:stretch/>
        </p:blipFill>
        <p:spPr>
          <a:xfrm>
            <a:off x="3257843" y="2681195"/>
            <a:ext cx="5410669" cy="1985278"/>
          </a:xfrm>
          <a:prstGeom prst="rect">
            <a:avLst/>
          </a:prstGeom>
        </p:spPr>
      </p:pic>
      <p:pic>
        <p:nvPicPr>
          <p:cNvPr id="6" name="Image 3" descr="https://pitch-assets-ccb95893-de3f-4266-973c-20049231b248.s3.eu-west-1.amazonaws.com/767fdd2a-ee22-4dbc-9efd-806a524688f2?pitch-bytes=1437187&amp;pitch-content-type=image%2Fpng">    </p:cNvPr>
          <p:cNvPicPr>
            <a:picLocks noChangeAspect="1"/>
          </p:cNvPicPr>
          <p:nvPr/>
        </p:nvPicPr>
        <p:blipFill>
          <a:blip r:embed="rId4"/>
          <a:srcRect l="0" r="0" t="27731" b="7047"/>
          <a:stretch/>
        </p:blipFill>
        <p:spPr>
          <a:xfrm>
            <a:off x="473822" y="475780"/>
            <a:ext cx="5411343" cy="1985278"/>
          </a:xfrm>
          <a:prstGeom prst="rect">
            <a:avLst/>
          </a:prstGeom>
        </p:spPr>
      </p:pic>
      <p:pic>
        <p:nvPicPr>
          <p:cNvPr id="7" name="Image 4" descr="https://pitch-assets-ccb95893-de3f-4266-973c-20049231b248.s3.eu-west-1.amazonaws.com/try-pitch-pdf-export-logo.svg">
            <a:hlinkClick r:id="rId7" tooltip=""/>
          </p:cNvPr>
          <p:cNvPicPr>
            <a:picLocks noChangeAspect="1"/>
          </p:cNvPicPr>
          <p:nvPr/>
        </p:nvPicPr>
        <p:blipFill>
          <a:blip r:embed="rId5">
            <a:extLst>
              <a:ext uri="{96DAC541-7B7A-43D3-8B79-37D633B846F1}">
                <asvg:svgBlip xmlns:asvg="http://schemas.microsoft.com/office/drawing/2016/SVG/main" r:embed="rId6"/>
              </a:ext>
            </a:extLst>
          </a:blip>
          <a:srcRect l="0" r="0" t="0" b="0"/>
          <a:stretch/>
        </p:blipFill>
        <p:spPr>
          <a:xfrm>
            <a:off x="136595" y="4803153"/>
            <a:ext cx="515221" cy="22730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FBF8F5"/>
        </a:solidFill>
      </p:bgPr>
    </p:bg>
    <p:spTree>
      <p:nvGrpSpPr>
        <p:cNvPr id="1" name=""/>
        <p:cNvGrpSpPr/>
        <p:nvPr/>
      </p:nvGrpSpPr>
      <p:grpSpPr>
        <a:xfrm>
          <a:off x="0" y="0"/>
          <a:ext cx="0" cy="0"/>
          <a:chOff x="0" y="0"/>
          <a:chExt cx="0" cy="0"/>
        </a:xfrm>
      </p:grpSpPr>
      <p:sp>
        <p:nvSpPr>
          <p:cNvPr id="3" name="Text 0"/>
          <p:cNvSpPr/>
          <p:nvPr/>
        </p:nvSpPr>
        <p:spPr>
          <a:xfrm>
            <a:off x="477831" y="476250"/>
            <a:ext cx="4094024" cy="381000"/>
          </a:xfrm>
          <a:prstGeom prst="rect">
            <a:avLst/>
          </a:prstGeom>
          <a:noFill/>
          <a:ln/>
        </p:spPr>
        <p:txBody>
          <a:bodyPr wrap="square" lIns="0" tIns="0" rIns="0" bIns="0" rtlCol="0" anchor="t"/>
          <a:lstStyle/>
          <a:p>
            <a:pPr algn="l">
              <a:lnSpc>
                <a:spcPts val="3000"/>
              </a:lnSpc>
            </a:pPr>
            <a:r>
              <a:rPr lang="en-US" sz="2400" b="1" dirty="0">
                <a:solidFill>
                  <a:srgbClr val="281E32"/>
                </a:solidFill>
                <a:latin typeface="Rubik" pitchFamily="34" charset="0"/>
                <a:ea typeface="Rubik" pitchFamily="34" charset="-122"/>
                <a:cs typeface="Rubik" pitchFamily="34" charset="-120"/>
              </a:rPr>
              <a:t>Conclusion</a:t>
            </a:r>
            <a:endParaRPr lang="en-US" sz="2400" dirty="0"/>
          </a:p>
        </p:txBody>
      </p:sp>
      <p:sp>
        <p:nvSpPr>
          <p:cNvPr id="4" name="Text 1"/>
          <p:cNvSpPr/>
          <p:nvPr/>
        </p:nvSpPr>
        <p:spPr>
          <a:xfrm>
            <a:off x="4713915" y="476250"/>
            <a:ext cx="3952875" cy="1400175"/>
          </a:xfrm>
          <a:prstGeom prst="rect">
            <a:avLst/>
          </a:prstGeom>
          <a:noFill/>
          <a:ln/>
        </p:spPr>
        <p:txBody>
          <a:bodyPr wrap="square" lIns="0" tIns="0" rIns="0" bIns="0" rtlCol="0" anchor="t"/>
          <a:lstStyle/>
          <a:p>
            <a:pPr algn="l">
              <a:lnSpc>
                <a:spcPts val="1575"/>
              </a:lnSpc>
            </a:pPr>
            <a:r>
              <a:rPr lang="en-US" sz="1100" b="0" dirty="0">
                <a:solidFill>
                  <a:srgbClr val="281E32"/>
                </a:solidFill>
                <a:latin typeface="DM Sans" pitchFamily="34" charset="0"/>
                <a:ea typeface="DM Sans" pitchFamily="34" charset="-122"/>
                <a:cs typeface="DM Sans" pitchFamily="34" charset="-120"/>
              </a:rPr>
              <a:t>In conclusion, the research on detecting video manipulation using moiré patterns presents a promising avenue for addressing the challenges associated with maintaining the authenticity and integrity of digital videos. Through the exploration of moiré patterns, significant progress has been made in understanding their potential as indicators of manipulation in video content.</a:t>
            </a:r>
            <a:endParaRPr lang="en-US" sz="1050" dirty="0"/>
          </a:p>
        </p:txBody>
      </p:sp>
      <p:sp>
        <p:nvSpPr>
          <p:cNvPr id="5" name="Text 2"/>
          <p:cNvSpPr/>
          <p:nvPr/>
        </p:nvSpPr>
        <p:spPr>
          <a:xfrm>
            <a:off x="474151" y="2071466"/>
            <a:ext cx="5316617" cy="2907030"/>
          </a:xfrm>
          <a:prstGeom prst="rect">
            <a:avLst/>
          </a:prstGeom>
          <a:noFill/>
          <a:ln/>
        </p:spPr>
        <p:txBody>
          <a:bodyPr wrap="square" lIns="0" tIns="0" rIns="0" bIns="0" rtlCol="0" anchor="t"/>
          <a:lstStyle/>
          <a:p>
            <a:pPr algn="l" marL="190500" indent="-190500">
              <a:lnSpc>
                <a:spcPts val="1575"/>
              </a:lnSpc>
              <a:buSzPct val="100000"/>
              <a:buChar char="☐"/>
            </a:pPr>
            <a:r>
              <a:rPr lang="en-US" sz="1100" b="1" dirty="0">
                <a:solidFill>
                  <a:srgbClr val="281E32"/>
                </a:solidFill>
                <a:latin typeface="Söhne" pitchFamily="34" charset="0"/>
                <a:ea typeface="Söhne" pitchFamily="34" charset="-122"/>
                <a:cs typeface="Söhne" pitchFamily="34" charset="-120"/>
              </a:rPr>
              <a:t>Feasibility of Moiré Patterns</a:t>
            </a:r>
            <a:pPr algn="l">
              <a:lnSpc>
                <a:spcPts val="1575"/>
              </a:lnSpc>
            </a:pPr>
            <a:r>
              <a:rPr lang="en-US" sz="1100" b="0" dirty="0">
                <a:solidFill>
                  <a:srgbClr val="281E32"/>
                </a:solidFill>
                <a:latin typeface="DM Sans" pitchFamily="34" charset="0"/>
                <a:ea typeface="DM Sans" pitchFamily="34" charset="-122"/>
                <a:cs typeface="DM Sans" pitchFamily="34" charset="-120"/>
              </a:rPr>
              <a:t>: The study demonstrates the feasibility of using moiré patterns as cues for detecting video manipulation. By analyzing the distortions and irregularities in moiré patterns, it becomes possible to identify alterations or overlays in the video content.</a:t>
            </a:r>
            <a:endParaRPr lang="en-US" sz="1050" dirty="0"/>
          </a:p>
          <a:p>
            <a:pPr algn="l" marL="190500" indent="-190500">
              <a:lnSpc>
                <a:spcPts val="1575"/>
              </a:lnSpc>
              <a:buSzPct val="100000"/>
              <a:buChar char="☐"/>
            </a:pPr>
            <a:r>
              <a:rPr lang="en-US" sz="1100" b="1" dirty="0">
                <a:solidFill>
                  <a:srgbClr val="281E32"/>
                </a:solidFill>
                <a:latin typeface="Söhne" pitchFamily="34" charset="0"/>
                <a:ea typeface="Söhne" pitchFamily="34" charset="-122"/>
                <a:cs typeface="Söhne" pitchFamily="34" charset="-120"/>
              </a:rPr>
              <a:t>Robustness of Detection</a:t>
            </a:r>
            <a:pPr algn="l">
              <a:lnSpc>
                <a:spcPts val="1575"/>
              </a:lnSpc>
            </a:pPr>
            <a:r>
              <a:rPr lang="en-US" sz="1100" b="0" dirty="0">
                <a:solidFill>
                  <a:srgbClr val="281E32"/>
                </a:solidFill>
                <a:latin typeface="DM Sans" pitchFamily="34" charset="0"/>
                <a:ea typeface="DM Sans" pitchFamily="34" charset="-122"/>
                <a:cs typeface="DM Sans" pitchFamily="34" charset="-120"/>
              </a:rPr>
              <a:t>: Despite the complexity and variability of moiré patterns across different videos, the proposed method shows promising robustness in detecting manipulation. By employing advanced signal processing techniques and machine learning algorithms, the detection accuracy and reliability are significantly improved.</a:t>
            </a:r>
            <a:endParaRPr lang="en-US" sz="1050" dirty="0"/>
          </a:p>
          <a:p>
            <a:pPr algn="l" marL="190500" indent="-190500">
              <a:lnSpc>
                <a:spcPts val="1575"/>
              </a:lnSpc>
              <a:buSzPct val="100000"/>
              <a:buChar char="☐"/>
            </a:pPr>
            <a:r>
              <a:rPr lang="en-US" sz="1100" b="1" dirty="0">
                <a:solidFill>
                  <a:srgbClr val="281E32"/>
                </a:solidFill>
                <a:latin typeface="Söhne" pitchFamily="34" charset="0"/>
                <a:ea typeface="Söhne" pitchFamily="34" charset="-122"/>
                <a:cs typeface="Söhne" pitchFamily="34" charset="-120"/>
              </a:rPr>
              <a:t>Potential Applications</a:t>
            </a:r>
            <a:pPr algn="l">
              <a:lnSpc>
                <a:spcPts val="1575"/>
              </a:lnSpc>
            </a:pPr>
            <a:r>
              <a:rPr lang="en-US" sz="1100" b="0" dirty="0">
                <a:solidFill>
                  <a:srgbClr val="281E32"/>
                </a:solidFill>
                <a:latin typeface="DM Sans" pitchFamily="34" charset="0"/>
                <a:ea typeface="DM Sans" pitchFamily="34" charset="-122"/>
                <a:cs typeface="DM Sans" pitchFamily="34" charset="-120"/>
              </a:rPr>
              <a:t>: The research highlights the potential applications of moiré pattern analysis in various domains, including forensic analysis, content authentication, and digital media forensics. The developed methodology can be deployed in real-world scenarios to verify the authenticity of video content and combat the spread of misinformation.</a:t>
            </a:r>
            <a:endParaRPr lang="en-US" sz="1050" dirty="0"/>
          </a:p>
        </p:txBody>
      </p:sp>
      <p:sp>
        <p:nvSpPr>
          <p:cNvPr id="6" name="Text 3"/>
          <p:cNvSpPr/>
          <p:nvPr/>
        </p:nvSpPr>
        <p:spPr>
          <a:xfrm>
            <a:off x="476501" y="1779932"/>
            <a:ext cx="3952875" cy="214313"/>
          </a:xfrm>
          <a:prstGeom prst="rect">
            <a:avLst/>
          </a:prstGeom>
          <a:noFill/>
          <a:ln/>
        </p:spPr>
        <p:txBody>
          <a:bodyPr wrap="square" lIns="0" tIns="0" rIns="0" bIns="0" rtlCol="0" anchor="t"/>
          <a:lstStyle/>
          <a:p>
            <a:pPr algn="l">
              <a:lnSpc>
                <a:spcPts val="1688"/>
              </a:lnSpc>
            </a:pPr>
            <a:r>
              <a:rPr lang="en-US" sz="1400" b="0" dirty="0">
                <a:solidFill>
                  <a:srgbClr val="CF5E39"/>
                </a:solidFill>
                <a:latin typeface="Rubik" pitchFamily="34" charset="0"/>
                <a:ea typeface="Rubik" pitchFamily="34" charset="-122"/>
                <a:cs typeface="Rubik" pitchFamily="34" charset="-120"/>
              </a:rPr>
              <a:t>Key findings of the research include:</a:t>
            </a:r>
            <a:endParaRPr lang="en-US" sz="1350" dirty="0"/>
          </a:p>
        </p:txBody>
      </p:sp>
      <p:pic>
        <p:nvPicPr>
          <p:cNvPr id="7"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solidFill>
          <a:srgbClr val="FBF8F5"/>
        </a:solidFill>
      </p:bgPr>
    </p:bg>
    <p:spTree>
      <p:nvGrpSpPr>
        <p:cNvPr id="1" name=""/>
        <p:cNvGrpSpPr/>
        <p:nvPr/>
      </p:nvGrpSpPr>
      <p:grpSpPr>
        <a:xfrm>
          <a:off x="0" y="0"/>
          <a:ext cx="0" cy="0"/>
          <a:chOff x="0" y="0"/>
          <a:chExt cx="0" cy="0"/>
        </a:xfrm>
      </p:grpSpPr>
      <p:sp>
        <p:nvSpPr>
          <p:cNvPr id="3" name="Text 0"/>
          <p:cNvSpPr/>
          <p:nvPr/>
        </p:nvSpPr>
        <p:spPr>
          <a:xfrm>
            <a:off x="4820373" y="3139155"/>
            <a:ext cx="3292971" cy="1200150"/>
          </a:xfrm>
          <a:prstGeom prst="rect">
            <a:avLst/>
          </a:prstGeom>
          <a:noFill/>
          <a:ln/>
        </p:spPr>
        <p:txBody>
          <a:bodyPr wrap="square" lIns="0" tIns="0" rIns="0" bIns="0" rtlCol="0" anchor="t"/>
          <a:lstStyle/>
          <a:p>
            <a:pPr algn="l">
              <a:lnSpc>
                <a:spcPts val="1575"/>
              </a:lnSpc>
            </a:pPr>
            <a:r>
              <a:rPr lang="en-US" sz="1100" b="0" dirty="0">
                <a:solidFill>
                  <a:srgbClr val="281E32"/>
                </a:solidFill>
                <a:latin typeface="DM Sans" pitchFamily="34" charset="0"/>
                <a:ea typeface="DM Sans" pitchFamily="34" charset="-122"/>
                <a:cs typeface="DM Sans" pitchFamily="34" charset="-120"/>
              </a:rPr>
              <a:t>The development of comprehensive and diverse datasets is essential for training and evaluating moiré pattern detection models. Future work should involve collecting and curating large-scale datasets encompassing various video genres, content types, and manipulation techniques.</a:t>
            </a:r>
            <a:endParaRPr lang="en-US" sz="1050" dirty="0"/>
          </a:p>
        </p:txBody>
      </p:sp>
      <p:sp>
        <p:nvSpPr>
          <p:cNvPr id="4" name="Text 1"/>
          <p:cNvSpPr/>
          <p:nvPr/>
        </p:nvSpPr>
        <p:spPr>
          <a:xfrm>
            <a:off x="4820373" y="2800251"/>
            <a:ext cx="2890183" cy="214312"/>
          </a:xfrm>
          <a:prstGeom prst="rect">
            <a:avLst/>
          </a:prstGeom>
          <a:noFill/>
          <a:ln/>
        </p:spPr>
        <p:txBody>
          <a:bodyPr wrap="square" lIns="0" tIns="0" rIns="0" bIns="0" rtlCol="0" anchor="t"/>
          <a:lstStyle/>
          <a:p>
            <a:pPr algn="l">
              <a:lnSpc>
                <a:spcPts val="1688"/>
              </a:lnSpc>
            </a:pPr>
            <a:r>
              <a:rPr lang="en-US" sz="1400" b="1" dirty="0">
                <a:solidFill>
                  <a:srgbClr val="CF5E39"/>
                </a:solidFill>
                <a:latin typeface="Rubik" pitchFamily="34" charset="0"/>
                <a:ea typeface="Rubik" pitchFamily="34" charset="-122"/>
                <a:cs typeface="Rubik" pitchFamily="34" charset="-120"/>
              </a:rPr>
              <a:t>Dataset Expansion and Diversity</a:t>
            </a:r>
            <a:endParaRPr lang="en-US" sz="1350" dirty="0"/>
          </a:p>
        </p:txBody>
      </p:sp>
      <p:sp>
        <p:nvSpPr>
          <p:cNvPr id="5" name="Text 2"/>
          <p:cNvSpPr/>
          <p:nvPr/>
        </p:nvSpPr>
        <p:spPr>
          <a:xfrm>
            <a:off x="4820373" y="2508871"/>
            <a:ext cx="2524125" cy="200025"/>
          </a:xfrm>
          <a:prstGeom prst="rect">
            <a:avLst/>
          </a:prstGeom>
          <a:noFill/>
          <a:ln/>
        </p:spPr>
        <p:txBody>
          <a:bodyPr wrap="square" lIns="0" tIns="0" rIns="0" bIns="0" rtlCol="0" anchor="t"/>
          <a:lstStyle/>
          <a:p>
            <a:pPr algn="l">
              <a:lnSpc>
                <a:spcPts val="1575"/>
              </a:lnSpc>
            </a:pPr>
            <a:r>
              <a:rPr lang="en-US" sz="1100" b="0" dirty="0">
                <a:solidFill>
                  <a:srgbClr val="281E32"/>
                </a:solidFill>
                <a:latin typeface="DM Sans" pitchFamily="34" charset="0"/>
                <a:ea typeface="DM Sans" pitchFamily="34" charset="-122"/>
                <a:cs typeface="DM Sans" pitchFamily="34" charset="-120"/>
              </a:rPr>
              <a:t>02</a:t>
            </a:r>
            <a:endParaRPr lang="en-US" sz="1050" dirty="0"/>
          </a:p>
        </p:txBody>
      </p:sp>
      <p:sp>
        <p:nvSpPr>
          <p:cNvPr id="6" name="Text 3"/>
          <p:cNvSpPr/>
          <p:nvPr/>
        </p:nvSpPr>
        <p:spPr>
          <a:xfrm>
            <a:off x="1034653" y="1976577"/>
            <a:ext cx="3100745" cy="1200150"/>
          </a:xfrm>
          <a:prstGeom prst="rect">
            <a:avLst/>
          </a:prstGeom>
          <a:noFill/>
          <a:ln/>
        </p:spPr>
        <p:txBody>
          <a:bodyPr wrap="square" lIns="0" tIns="0" rIns="0" bIns="0" rtlCol="0" anchor="t"/>
          <a:lstStyle/>
          <a:p>
            <a:pPr algn="l">
              <a:lnSpc>
                <a:spcPts val="1575"/>
              </a:lnSpc>
            </a:pPr>
            <a:r>
              <a:rPr lang="en-US" sz="1100" b="0" dirty="0">
                <a:solidFill>
                  <a:srgbClr val="281E32"/>
                </a:solidFill>
                <a:latin typeface="DM Sans" pitchFamily="34" charset="0"/>
                <a:ea typeface="DM Sans" pitchFamily="34" charset="-122"/>
                <a:cs typeface="DM Sans" pitchFamily="34" charset="-120"/>
              </a:rPr>
              <a:t>Future research should focus on enhancing the performance and efficiency of moiré pattern analysis algorithms. This includes optimizing computational complexity, improving accuracy, and extending applicability to a wider range of video formats and resolutions.</a:t>
            </a:r>
            <a:endParaRPr lang="en-US" sz="1050" dirty="0"/>
          </a:p>
        </p:txBody>
      </p:sp>
      <p:sp>
        <p:nvSpPr>
          <p:cNvPr id="7" name="Text 4"/>
          <p:cNvSpPr/>
          <p:nvPr/>
        </p:nvSpPr>
        <p:spPr>
          <a:xfrm>
            <a:off x="1034653" y="1738369"/>
            <a:ext cx="3100745" cy="190500"/>
          </a:xfrm>
          <a:prstGeom prst="rect">
            <a:avLst/>
          </a:prstGeom>
          <a:noFill/>
          <a:ln/>
        </p:spPr>
        <p:txBody>
          <a:bodyPr wrap="square" lIns="0" tIns="0" rIns="0" bIns="0" rtlCol="0" anchor="t"/>
          <a:lstStyle/>
          <a:p>
            <a:pPr algn="l">
              <a:lnSpc>
                <a:spcPts val="1500"/>
              </a:lnSpc>
            </a:pPr>
            <a:r>
              <a:rPr lang="en-US" sz="1200" b="1" dirty="0">
                <a:solidFill>
                  <a:srgbClr val="CF5E39"/>
                </a:solidFill>
                <a:latin typeface="Rubik" pitchFamily="34" charset="0"/>
                <a:ea typeface="Rubik" pitchFamily="34" charset="-122"/>
                <a:cs typeface="Rubik" pitchFamily="34" charset="-120"/>
              </a:rPr>
              <a:t>Enhanced Algorithm Performance</a:t>
            </a:r>
            <a:endParaRPr lang="en-US" sz="1200" dirty="0"/>
          </a:p>
        </p:txBody>
      </p:sp>
      <p:sp>
        <p:nvSpPr>
          <p:cNvPr id="8" name="Text 5"/>
          <p:cNvSpPr/>
          <p:nvPr/>
        </p:nvSpPr>
        <p:spPr>
          <a:xfrm>
            <a:off x="1034653" y="1427471"/>
            <a:ext cx="2524125" cy="200025"/>
          </a:xfrm>
          <a:prstGeom prst="rect">
            <a:avLst/>
          </a:prstGeom>
          <a:noFill/>
          <a:ln/>
        </p:spPr>
        <p:txBody>
          <a:bodyPr wrap="square" lIns="0" tIns="0" rIns="0" bIns="0" rtlCol="0" anchor="t"/>
          <a:lstStyle/>
          <a:p>
            <a:pPr algn="l">
              <a:lnSpc>
                <a:spcPts val="1575"/>
              </a:lnSpc>
            </a:pPr>
            <a:r>
              <a:rPr lang="en-US" sz="1100" b="0" dirty="0">
                <a:solidFill>
                  <a:srgbClr val="281E32"/>
                </a:solidFill>
                <a:latin typeface="DM Sans" pitchFamily="34" charset="0"/>
                <a:ea typeface="DM Sans" pitchFamily="34" charset="-122"/>
                <a:cs typeface="DM Sans" pitchFamily="34" charset="-120"/>
              </a:rPr>
              <a:t>01</a:t>
            </a:r>
            <a:endParaRPr lang="en-US" sz="1050" dirty="0"/>
          </a:p>
        </p:txBody>
      </p:sp>
      <p:sp>
        <p:nvSpPr>
          <p:cNvPr id="9" name="Text 6"/>
          <p:cNvSpPr/>
          <p:nvPr/>
        </p:nvSpPr>
        <p:spPr>
          <a:xfrm>
            <a:off x="476250" y="478012"/>
            <a:ext cx="8191441" cy="381000"/>
          </a:xfrm>
          <a:prstGeom prst="rect">
            <a:avLst/>
          </a:prstGeom>
          <a:noFill/>
          <a:ln/>
        </p:spPr>
        <p:txBody>
          <a:bodyPr wrap="square" lIns="0" tIns="0" rIns="0" bIns="0" rtlCol="0" anchor="t"/>
          <a:lstStyle/>
          <a:p>
            <a:pPr algn="l">
              <a:lnSpc>
                <a:spcPts val="3000"/>
              </a:lnSpc>
            </a:pPr>
            <a:r>
              <a:rPr lang="en-US" sz="2400" b="0" dirty="0">
                <a:solidFill>
                  <a:srgbClr val="281E32"/>
                </a:solidFill>
                <a:latin typeface="Rubik" pitchFamily="34" charset="0"/>
                <a:ea typeface="Rubik" pitchFamily="34" charset="-122"/>
                <a:cs typeface="Rubik" pitchFamily="34" charset="-120"/>
              </a:rPr>
              <a:t>Pending Work and Future Prospects</a:t>
            </a:r>
            <a:endParaRPr lang="en-US" sz="2400" dirty="0"/>
          </a:p>
        </p:txBody>
      </p:sp>
      <p:pic>
        <p:nvPicPr>
          <p:cNvPr id="10"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solidFill>
          <a:srgbClr val="FBF8F5"/>
        </a:solidFill>
      </p:bgPr>
    </p:bg>
    <p:spTree>
      <p:nvGrpSpPr>
        <p:cNvPr id="1" name=""/>
        <p:cNvGrpSpPr/>
        <p:nvPr/>
      </p:nvGrpSpPr>
      <p:grpSpPr>
        <a:xfrm>
          <a:off x="0" y="0"/>
          <a:ext cx="0" cy="0"/>
          <a:chOff x="0" y="0"/>
          <a:chExt cx="0" cy="0"/>
        </a:xfrm>
      </p:grpSpPr>
      <p:sp>
        <p:nvSpPr>
          <p:cNvPr id="3" name="Text 0"/>
          <p:cNvSpPr/>
          <p:nvPr/>
        </p:nvSpPr>
        <p:spPr>
          <a:xfrm>
            <a:off x="477752" y="477137"/>
            <a:ext cx="7476768" cy="381000"/>
          </a:xfrm>
          <a:prstGeom prst="rect">
            <a:avLst/>
          </a:prstGeom>
          <a:noFill/>
          <a:ln/>
        </p:spPr>
        <p:txBody>
          <a:bodyPr wrap="square" lIns="0" tIns="0" rIns="0" bIns="0" rtlCol="0" anchor="t"/>
          <a:lstStyle/>
          <a:p>
            <a:pPr algn="l">
              <a:lnSpc>
                <a:spcPts val="3000"/>
              </a:lnSpc>
            </a:pPr>
            <a:r>
              <a:rPr lang="en-US" sz="2400" b="0" dirty="0">
                <a:solidFill>
                  <a:srgbClr val="281E32"/>
                </a:solidFill>
                <a:latin typeface="Rubik" pitchFamily="34" charset="0"/>
                <a:ea typeface="Rubik" pitchFamily="34" charset="-122"/>
                <a:cs typeface="Rubik" pitchFamily="34" charset="-120"/>
              </a:rPr>
              <a:t>References</a:t>
            </a:r>
            <a:endParaRPr lang="en-US" sz="2400" dirty="0"/>
          </a:p>
        </p:txBody>
      </p:sp>
      <p:sp>
        <p:nvSpPr>
          <p:cNvPr id="4" name="Text 1"/>
          <p:cNvSpPr/>
          <p:nvPr/>
        </p:nvSpPr>
        <p:spPr>
          <a:xfrm>
            <a:off x="477752" y="1140632"/>
            <a:ext cx="7476887" cy="3322320"/>
          </a:xfrm>
          <a:prstGeom prst="rect">
            <a:avLst/>
          </a:prstGeom>
          <a:noFill/>
          <a:ln/>
        </p:spPr>
        <p:txBody>
          <a:bodyPr wrap="square" lIns="0" tIns="0" rIns="0" bIns="0" rtlCol="0" anchor="t"/>
          <a:lstStyle/>
          <a:p>
            <a:pPr algn="l" marL="190500" indent="-190500">
              <a:lnSpc>
                <a:spcPts val="1575"/>
              </a:lnSpc>
              <a:buSzPct val="100000"/>
              <a:buChar char="☐"/>
            </a:pPr>
            <a:r>
              <a:rPr lang="en-US" sz="1100" b="0" dirty="0">
                <a:solidFill>
                  <a:srgbClr val="281E32"/>
                </a:solidFill>
                <a:latin typeface="Söhne" pitchFamily="34" charset="0"/>
                <a:ea typeface="Söhne" pitchFamily="34" charset="-122"/>
                <a:cs typeface="Söhne" pitchFamily="34" charset="-120"/>
              </a:rPr>
              <a:t>Fridrich, J., &amp; Kodovsky, J. (2012). Rich models for steganalysis of digital images. IEEE Transactions on Information Forensics and Security, 7(3), 868-882.</a:t>
            </a:r>
            <a:endParaRPr lang="en-US" sz="1050" dirty="0"/>
          </a:p>
          <a:p>
            <a:pPr algn="l" marL="190500" indent="-190500">
              <a:lnSpc>
                <a:spcPts val="1575"/>
              </a:lnSpc>
              <a:buSzPct val="100000"/>
              <a:buChar char="☐"/>
            </a:pPr>
            <a:r>
              <a:rPr lang="en-US" sz="1100" b="0" dirty="0">
                <a:solidFill>
                  <a:srgbClr val="281E32"/>
                </a:solidFill>
                <a:latin typeface="Söhne" pitchFamily="34" charset="0"/>
                <a:ea typeface="Söhne" pitchFamily="34" charset="-122"/>
                <a:cs typeface="Söhne" pitchFamily="34" charset="-120"/>
              </a:rPr>
              <a:t>Bianchi, T., &amp; Piva, A. (2012). Image forgery localization via block-grained analysis of JPEG artifacts. IEEE Transactions on Information Forensics and Security, 7(3), 1003-1017.</a:t>
            </a:r>
            <a:endParaRPr lang="en-US" sz="1050" dirty="0"/>
          </a:p>
          <a:p>
            <a:pPr algn="l" marL="190500" indent="-190500">
              <a:lnSpc>
                <a:spcPts val="1575"/>
              </a:lnSpc>
              <a:buSzPct val="100000"/>
              <a:buChar char="☐"/>
            </a:pPr>
            <a:r>
              <a:rPr lang="en-US" sz="1100" b="0" dirty="0">
                <a:solidFill>
                  <a:srgbClr val="281E32"/>
                </a:solidFill>
                <a:latin typeface="Söhne" pitchFamily="34" charset="0"/>
                <a:ea typeface="Söhne" pitchFamily="34" charset="-122"/>
                <a:cs typeface="Söhne" pitchFamily="34" charset="-120"/>
              </a:rPr>
              <a:t>Gloe, T., &amp; Kirchner, M. (2019). Convolutional neural networks for image-based steganalysis and forensic investigation. IEEE Transactions on Information Forensics and Security, 14(8), 1971-1986.</a:t>
            </a:r>
            <a:endParaRPr lang="en-US" sz="1050" dirty="0"/>
          </a:p>
          <a:p>
            <a:pPr algn="l" marL="190500" indent="-190500">
              <a:lnSpc>
                <a:spcPts val="1575"/>
              </a:lnSpc>
              <a:buSzPct val="100000"/>
              <a:buChar char="☐"/>
            </a:pPr>
            <a:r>
              <a:rPr lang="en-US" sz="1100" b="0" dirty="0">
                <a:solidFill>
                  <a:srgbClr val="281E32"/>
                </a:solidFill>
                <a:latin typeface="Söhne" pitchFamily="34" charset="0"/>
                <a:ea typeface="Söhne" pitchFamily="34" charset="-122"/>
                <a:cs typeface="Söhne" pitchFamily="34" charset="-120"/>
              </a:rPr>
              <a:t>Lyu, S., &amp; Farid, H. (2005). How realistic is photorealistic? IEEE Transactions on Signal Processing, 53(2), 845-850.</a:t>
            </a:r>
            <a:endParaRPr lang="en-US" sz="1050" dirty="0"/>
          </a:p>
          <a:p>
            <a:pPr algn="l" marL="190500" indent="-190500">
              <a:lnSpc>
                <a:spcPts val="1575"/>
              </a:lnSpc>
              <a:buSzPct val="100000"/>
              <a:buChar char="☐"/>
            </a:pPr>
            <a:r>
              <a:rPr lang="en-US" sz="1100" b="0" dirty="0">
                <a:solidFill>
                  <a:srgbClr val="281E32"/>
                </a:solidFill>
                <a:latin typeface="Söhne" pitchFamily="34" charset="0"/>
                <a:ea typeface="Söhne" pitchFamily="34" charset="-122"/>
                <a:cs typeface="Söhne" pitchFamily="34" charset="-120"/>
              </a:rPr>
              <a:t>Li, C., Lin, C., &amp; Chang, S. (2008). A new image steganographic method based on pixel-value differencing and LSB replacement methods. Journal of Information Hiding and Multimedia Signal Processing, 4(2), 118-125.</a:t>
            </a:r>
            <a:endParaRPr lang="en-US" sz="1050" dirty="0"/>
          </a:p>
          <a:p>
            <a:pPr algn="l" marL="190500" indent="-190500">
              <a:lnSpc>
                <a:spcPts val="1575"/>
              </a:lnSpc>
              <a:buSzPct val="100000"/>
              <a:buChar char="☐"/>
            </a:pPr>
            <a:r>
              <a:rPr lang="en-US" sz="1100" b="0" dirty="0">
                <a:solidFill>
                  <a:srgbClr val="281E32"/>
                </a:solidFill>
                <a:latin typeface="Söhne" pitchFamily="34" charset="0"/>
                <a:ea typeface="Söhne" pitchFamily="34" charset="-122"/>
                <a:cs typeface="Söhne" pitchFamily="34" charset="-120"/>
              </a:rPr>
              <a:t>Swaminathan, A., Wu, M., &amp; Liu, K. (2008). Nonintrusive component forensics of visual sensors using output images. IEEE Transactions on Information Forensics and Security, 3(3), 518-529.</a:t>
            </a:r>
            <a:endParaRPr lang="en-US" sz="1050" dirty="0"/>
          </a:p>
          <a:p>
            <a:pPr algn="l" marL="190500" indent="-190500">
              <a:lnSpc>
                <a:spcPts val="1575"/>
              </a:lnSpc>
              <a:buSzPct val="100000"/>
              <a:buChar char="☐"/>
            </a:pPr>
            <a:r>
              <a:rPr lang="en-US" sz="1100" b="0" dirty="0">
                <a:solidFill>
                  <a:srgbClr val="281E32"/>
                </a:solidFill>
                <a:latin typeface="Söhne" pitchFamily="34" charset="0"/>
                <a:ea typeface="Söhne" pitchFamily="34" charset="-122"/>
                <a:cs typeface="Söhne" pitchFamily="34" charset="-120"/>
              </a:rPr>
              <a:t>Bayar, B., &amp; Stamm, M. C. (2016). A deep learning approach to universal image manipulation detection using a new convolutional layer. In Proceedings of the 4th ACM Workshop on Information Hiding and Multimedia Security (pp. 5-10).</a:t>
            </a:r>
            <a:endParaRPr lang="en-US" sz="1050" dirty="0"/>
          </a:p>
          <a:p>
            <a:pPr algn="l" marL="190500" indent="-190500">
              <a:lnSpc>
                <a:spcPts val="1575"/>
              </a:lnSpc>
              <a:buSzPct val="100000"/>
              <a:buChar char="☐"/>
            </a:pPr>
            <a:r>
              <a:rPr lang="en-US" sz="1100" b="0" dirty="0">
                <a:solidFill>
                  <a:srgbClr val="281E32"/>
                </a:solidFill>
                <a:latin typeface="Söhne" pitchFamily="34" charset="0"/>
                <a:ea typeface="Söhne" pitchFamily="34" charset="-122"/>
                <a:cs typeface="Söhne" pitchFamily="34" charset="-120"/>
              </a:rPr>
              <a:t>Winkler, S. (2016). Digital video quality. John Wiley &amp; Sons.</a:t>
            </a:r>
            <a:endParaRPr lang="en-US" sz="1050" dirty="0"/>
          </a:p>
          <a:p>
            <a:pPr algn="l" marL="190500" indent="-190500">
              <a:lnSpc>
                <a:spcPts val="1575"/>
              </a:lnSpc>
              <a:buSzPct val="100000"/>
              <a:buChar char="☐"/>
            </a:pPr>
            <a:r>
              <a:rPr lang="en-US" sz="1100" b="0" dirty="0">
                <a:solidFill>
                  <a:srgbClr val="281E32"/>
                </a:solidFill>
                <a:latin typeface="Söhne" pitchFamily="34" charset="0"/>
                <a:ea typeface="Söhne" pitchFamily="34" charset="-122"/>
                <a:cs typeface="Söhne" pitchFamily="34" charset="-120"/>
              </a:rPr>
              <a:t>Szeliski, R. (2011). Computer vision: algorithms and applications. Springer Science &amp; Business Media.</a:t>
            </a:r>
            <a:endParaRPr lang="en-US" sz="1050" dirty="0"/>
          </a:p>
          <a:p>
            <a:pPr algn="l" marL="190500" indent="-190500">
              <a:lnSpc>
                <a:spcPts val="1575"/>
              </a:lnSpc>
              <a:buSzPct val="100000"/>
              <a:buChar char="☐"/>
            </a:pPr>
            <a:r>
              <a:rPr lang="en-US" sz="1100" b="0" dirty="0">
                <a:solidFill>
                  <a:srgbClr val="281E32"/>
                </a:solidFill>
                <a:latin typeface="Söhne" pitchFamily="34" charset="0"/>
                <a:ea typeface="Söhne" pitchFamily="34" charset="-122"/>
                <a:cs typeface="Söhne" pitchFamily="34" charset="-120"/>
              </a:rPr>
              <a:t>Farid, H. (2009). Digital doctoring: how to tell the real from the fake. IEEE Signal Processing Magazine, 26(2), 56-65.</a:t>
            </a:r>
            <a:endParaRPr lang="en-US" sz="1050" dirty="0"/>
          </a:p>
        </p:txBody>
      </p:sp>
      <p:pic>
        <p:nvPicPr>
          <p:cNvPr id="5"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solidFill>
          <a:srgbClr val="CF5E39"/>
        </a:solidFill>
      </p:bgPr>
    </p:bg>
    <p:spTree>
      <p:nvGrpSpPr>
        <p:cNvPr id="1" name=""/>
        <p:cNvGrpSpPr/>
        <p:nvPr/>
      </p:nvGrpSpPr>
      <p:grpSpPr>
        <a:xfrm>
          <a:off x="0" y="0"/>
          <a:ext cx="0" cy="0"/>
          <a:chOff x="0" y="0"/>
          <a:chExt cx="0" cy="0"/>
        </a:xfrm>
      </p:grpSpPr>
      <p:sp>
        <p:nvSpPr>
          <p:cNvPr id="3" name="Text 0"/>
          <p:cNvSpPr/>
          <p:nvPr/>
        </p:nvSpPr>
        <p:spPr>
          <a:xfrm>
            <a:off x="474003" y="476055"/>
            <a:ext cx="5715000" cy="2143125"/>
          </a:xfrm>
          <a:prstGeom prst="rect">
            <a:avLst/>
          </a:prstGeom>
          <a:noFill/>
          <a:ln/>
        </p:spPr>
        <p:txBody>
          <a:bodyPr wrap="square" lIns="0" tIns="0" rIns="0" bIns="0" rtlCol="0" anchor="t"/>
          <a:lstStyle/>
          <a:p>
            <a:pPr algn="l">
              <a:lnSpc>
                <a:spcPts val="4219"/>
              </a:lnSpc>
            </a:pPr>
            <a:r>
              <a:rPr lang="en-US" sz="3400" b="0" dirty="0">
                <a:solidFill>
                  <a:srgbClr val="FBF8F5"/>
                </a:solidFill>
                <a:latin typeface="Rubik" pitchFamily="34" charset="0"/>
                <a:ea typeface="Rubik" pitchFamily="34" charset="-122"/>
                <a:cs typeface="Rubik" pitchFamily="34" charset="-120"/>
              </a:rPr>
              <a:t>Detecting a fake video and accepting a real one based solely on moiré patterns is challenging, but possible.</a:t>
            </a:r>
            <a:endParaRPr lang="en-US" sz="3375" dirty="0"/>
          </a:p>
        </p:txBody>
      </p:sp>
      <p:sp>
        <p:nvSpPr>
          <p:cNvPr id="4" name="Shape 1"/>
          <p:cNvSpPr/>
          <p:nvPr/>
        </p:nvSpPr>
        <p:spPr>
          <a:xfrm>
            <a:off x="7067536" y="2558993"/>
            <a:ext cx="1194523" cy="863295"/>
          </a:xfrm>
          <a:prstGeom prst="roundRect">
            <a:avLst>
              <a:gd name="adj" fmla="val 62266"/>
            </a:avLst>
          </a:prstGeom>
          <a:solidFill>
            <a:srgbClr val="E2CDA8"/>
          </a:solidFill>
          <a:ln/>
        </p:spPr>
      </p:sp>
      <p:sp>
        <p:nvSpPr>
          <p:cNvPr id="5" name="Shape 2"/>
          <p:cNvSpPr/>
          <p:nvPr/>
        </p:nvSpPr>
        <p:spPr>
          <a:xfrm>
            <a:off x="6665543" y="4278704"/>
            <a:ext cx="6736335" cy="863295"/>
          </a:xfrm>
          <a:prstGeom prst="roundRect">
            <a:avLst>
              <a:gd name="adj" fmla="val 80000"/>
            </a:avLst>
          </a:prstGeom>
          <a:solidFill>
            <a:srgbClr val="FBF8F5"/>
          </a:solidFill>
          <a:ln/>
        </p:spPr>
      </p:sp>
      <p:sp>
        <p:nvSpPr>
          <p:cNvPr id="6" name="Shape 3"/>
          <p:cNvSpPr/>
          <p:nvPr/>
        </p:nvSpPr>
        <p:spPr>
          <a:xfrm>
            <a:off x="8262231" y="3420219"/>
            <a:ext cx="6736335" cy="863295"/>
          </a:xfrm>
          <a:prstGeom prst="roundRect">
            <a:avLst>
              <a:gd name="adj" fmla="val 80000"/>
            </a:avLst>
          </a:prstGeom>
          <a:solidFill>
            <a:srgbClr val="E7AA8E"/>
          </a:solidFill>
          <a:ln/>
        </p:spPr>
      </p:sp>
      <p:pic>
        <p:nvPicPr>
          <p:cNvPr id="7"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BF8F5"/>
        </a:solidFill>
      </p:bgPr>
    </p:bg>
    <p:spTree>
      <p:nvGrpSpPr>
        <p:cNvPr id="1" name=""/>
        <p:cNvGrpSpPr/>
        <p:nvPr/>
      </p:nvGrpSpPr>
      <p:grpSpPr>
        <a:xfrm>
          <a:off x="0" y="0"/>
          <a:ext cx="0" cy="0"/>
          <a:chOff x="0" y="0"/>
          <a:chExt cx="0" cy="0"/>
        </a:xfrm>
      </p:grpSpPr>
      <p:sp>
        <p:nvSpPr>
          <p:cNvPr id="3" name="Shape 0"/>
          <p:cNvSpPr/>
          <p:nvPr/>
        </p:nvSpPr>
        <p:spPr>
          <a:xfrm>
            <a:off x="5851522" y="2558993"/>
            <a:ext cx="4444761" cy="863295"/>
          </a:xfrm>
          <a:prstGeom prst="roundRect">
            <a:avLst>
              <a:gd name="adj" fmla="val 80000"/>
            </a:avLst>
          </a:prstGeom>
          <a:solidFill>
            <a:srgbClr val="E2CDA8"/>
          </a:solidFill>
          <a:ln/>
        </p:spPr>
      </p:sp>
      <p:pic>
        <p:nvPicPr>
          <p:cNvPr id="4" name="Image 0" descr="https://images.unsplash.com/photo-1554936970-e49a373f6967?crop=entropy&amp;cs=tinysrgb&amp;fit=max&amp;fm=jpg&amp;ixid=M3wyMTIyMnwwfDF8c2VhcmNofDN8fHZpZGVvJTIwc3VydmVpbGxhbmNlfGVufDF8MXx8fDE3MTIyMjU4NTF8MA&amp;ixlib=rb-4.0.3&amp;q=80&amp;w=1080">    </p:cNvPr>
          <p:cNvPicPr>
            <a:picLocks noChangeAspect="1"/>
          </p:cNvPicPr>
          <p:nvPr/>
        </p:nvPicPr>
        <p:blipFill>
          <a:blip r:embed="rId1"/>
          <a:srcRect l="3012" r="11682" t="0" b="0"/>
          <a:stretch/>
        </p:blipFill>
        <p:spPr>
          <a:xfrm>
            <a:off x="6093806" y="476055"/>
            <a:ext cx="2574706" cy="4191957"/>
          </a:xfrm>
          <a:prstGeom prst="rect">
            <a:avLst/>
          </a:prstGeom>
        </p:spPr>
      </p:pic>
      <p:sp>
        <p:nvSpPr>
          <p:cNvPr id="5" name="Text 1"/>
          <p:cNvSpPr/>
          <p:nvPr/>
        </p:nvSpPr>
        <p:spPr>
          <a:xfrm>
            <a:off x="474003" y="476055"/>
            <a:ext cx="5146298" cy="2143125"/>
          </a:xfrm>
          <a:prstGeom prst="rect">
            <a:avLst/>
          </a:prstGeom>
          <a:noFill/>
          <a:ln/>
        </p:spPr>
        <p:txBody>
          <a:bodyPr wrap="square" lIns="0" tIns="0" rIns="0" bIns="0" rtlCol="0" anchor="t"/>
          <a:lstStyle/>
          <a:p>
            <a:pPr algn="l">
              <a:lnSpc>
                <a:spcPts val="4219"/>
              </a:lnSpc>
            </a:pPr>
            <a:r>
              <a:rPr lang="en-US" sz="3400" b="0" dirty="0">
                <a:solidFill>
                  <a:srgbClr val="281E32"/>
                </a:solidFill>
                <a:latin typeface="Rubik" pitchFamily="34" charset="0"/>
                <a:ea typeface="Rubik" pitchFamily="34" charset="-122"/>
                <a:cs typeface="Rubik" pitchFamily="34" charset="-120"/>
              </a:rPr>
              <a:t>Detecting and accepting real videos is crucial in today's era of video manipulation.</a:t>
            </a:r>
            <a:endParaRPr lang="en-US" sz="3375" dirty="0"/>
          </a:p>
        </p:txBody>
      </p:sp>
      <p:sp>
        <p:nvSpPr>
          <p:cNvPr id="6" name="Shape 2"/>
          <p:cNvSpPr/>
          <p:nvPr/>
        </p:nvSpPr>
        <p:spPr>
          <a:xfrm>
            <a:off x="7472075" y="4278704"/>
            <a:ext cx="6736335" cy="863295"/>
          </a:xfrm>
          <a:prstGeom prst="roundRect">
            <a:avLst>
              <a:gd name="adj" fmla="val 80000"/>
            </a:avLst>
          </a:prstGeom>
          <a:solidFill>
            <a:srgbClr val="CF5E39"/>
          </a:solidFill>
          <a:ln/>
        </p:spPr>
      </p:sp>
      <p:sp>
        <p:nvSpPr>
          <p:cNvPr id="7" name="Shape 3"/>
          <p:cNvSpPr/>
          <p:nvPr/>
        </p:nvSpPr>
        <p:spPr>
          <a:xfrm>
            <a:off x="8876078" y="3420219"/>
            <a:ext cx="6736335" cy="863295"/>
          </a:xfrm>
          <a:prstGeom prst="roundRect">
            <a:avLst>
              <a:gd name="adj" fmla="val 80000"/>
            </a:avLst>
          </a:prstGeom>
          <a:solidFill>
            <a:srgbClr val="E7AA8E"/>
          </a:solidFill>
          <a:ln/>
        </p:spPr>
      </p:sp>
      <p:pic>
        <p:nvPicPr>
          <p:cNvPr id="8"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solidFill>
          <a:srgbClr val="0D0E13"/>
        </a:solidFill>
      </p:bgPr>
    </p:bg>
    <p:spTree>
      <p:nvGrpSpPr>
        <p:cNvPr id="1" name=""/>
        <p:cNvGrpSpPr/>
        <p:nvPr/>
      </p:nvGrpSpPr>
      <p:grpSpPr>
        <a:xfrm>
          <a:off x="0" y="0"/>
          <a:ext cx="0" cy="0"/>
          <a:chOff x="0" y="0"/>
          <a:chExt cx="0" cy="0"/>
        </a:xfrm>
      </p:grpSpPr>
      <p:pic>
        <p:nvPicPr>
          <p:cNvPr id="3" name="Image 0" descr="https://pitch-assets-ccb95893-de3f-4266-973c-20049231b248.s3.eu-west-1.amazonaws.com/e77ace16-0c5d-4c12-bf3a-c8e5ee38c03e?pitch-bytes=1023888&amp;pitch-content-type=image%2Fpng">    </p:cNvPr>
          <p:cNvPicPr>
            <a:picLocks noChangeAspect="1"/>
          </p:cNvPicPr>
          <p:nvPr/>
        </p:nvPicPr>
        <p:blipFill>
          <a:blip r:embed="rId1"/>
          <a:srcRect l="0" r="0" t="0" b="0"/>
          <a:stretch/>
        </p:blipFill>
        <p:spPr>
          <a:xfrm>
            <a:off x="0" y="0"/>
            <a:ext cx="9144000" cy="5143500"/>
          </a:xfrm>
          <a:prstGeom prst="rect">
            <a:avLst/>
          </a:prstGeom>
        </p:spPr>
      </p:pic>
      <p:pic>
        <p:nvPicPr>
          <p:cNvPr id="4" name="Image 1" descr="https://pitch-assets-ccb95893-de3f-4266-973c-20049231b248.s3.eu-west-1.amazonaws.com/2f9e2d8e-590b-4ba5-bf4d-045861e91daa?pitch-bytes=202963&amp;pitch-content-type=image%2Fpng">
            <a:hlinkClick r:id="rId3" tooltip=""/>
          </p:cNvPr>
          <p:cNvPicPr>
            <a:picLocks noChangeAspect="1"/>
          </p:cNvPicPr>
          <p:nvPr/>
        </p:nvPicPr>
        <p:blipFill>
          <a:blip r:embed="rId2"/>
          <a:srcRect l="0" r="0" t="0" b="0"/>
          <a:stretch/>
        </p:blipFill>
        <p:spPr>
          <a:xfrm>
            <a:off x="3144376" y="3373067"/>
            <a:ext cx="2856374" cy="457020"/>
          </a:xfrm>
          <a:prstGeom prst="rect">
            <a:avLst/>
          </a:prstGeom>
          <a:effectLst>
            <a:outerShdw sx="100000" sy="100000" kx="0" ky="0" algn="bl" rotWithShape="0" blurRad="152400" dist="50800" dir="3780000">
              <a:srgbClr val="000000">
                <a:alpha val="1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CFCFB"/>
        </a:solidFill>
      </p:bgPr>
    </p:bg>
    <p:spTree>
      <p:nvGrpSpPr>
        <p:cNvPr id="1" name=""/>
        <p:cNvGrpSpPr/>
        <p:nvPr/>
      </p:nvGrpSpPr>
      <p:grpSpPr>
        <a:xfrm>
          <a:off x="0" y="0"/>
          <a:ext cx="0" cy="0"/>
          <a:chOff x="0" y="0"/>
          <a:chExt cx="0" cy="0"/>
        </a:xfrm>
      </p:grpSpPr>
      <p:sp>
        <p:nvSpPr>
          <p:cNvPr id="3" name="Text 0"/>
          <p:cNvSpPr/>
          <p:nvPr/>
        </p:nvSpPr>
        <p:spPr>
          <a:xfrm>
            <a:off x="5048590" y="335488"/>
            <a:ext cx="3619202" cy="685800"/>
          </a:xfrm>
          <a:prstGeom prst="rect">
            <a:avLst/>
          </a:prstGeom>
          <a:noFill/>
          <a:ln/>
        </p:spPr>
        <p:txBody>
          <a:bodyPr wrap="square" lIns="0" tIns="0" rIns="0" bIns="0" rtlCol="0" anchor="t"/>
          <a:lstStyle/>
          <a:p>
            <a:pPr algn="l">
              <a:lnSpc>
                <a:spcPts val="5400"/>
              </a:lnSpc>
            </a:pPr>
            <a:r>
              <a:rPr lang="en-US" sz="4500" b="1" spc="-48" kern="0" dirty="0">
                <a:solidFill>
                  <a:srgbClr val="CF5E39"/>
                </a:solidFill>
                <a:latin typeface="Manrope" pitchFamily="34" charset="0"/>
                <a:ea typeface="Manrope" pitchFamily="34" charset="-122"/>
                <a:cs typeface="Manrope" pitchFamily="34" charset="-120"/>
              </a:rPr>
              <a:t>Face spoofing</a:t>
            </a:r>
            <a:endParaRPr lang="en-US" sz="4500" dirty="0"/>
          </a:p>
        </p:txBody>
      </p:sp>
      <p:sp>
        <p:nvSpPr>
          <p:cNvPr id="4" name="Text 1"/>
          <p:cNvSpPr/>
          <p:nvPr/>
        </p:nvSpPr>
        <p:spPr>
          <a:xfrm>
            <a:off x="5048590" y="1710297"/>
            <a:ext cx="3619322" cy="1633538"/>
          </a:xfrm>
          <a:prstGeom prst="rect">
            <a:avLst/>
          </a:prstGeom>
          <a:noFill/>
          <a:ln/>
        </p:spPr>
        <p:txBody>
          <a:bodyPr wrap="square" lIns="0" tIns="0" rIns="0" bIns="0" rtlCol="0" anchor="t"/>
          <a:lstStyle/>
          <a:p>
            <a:pPr algn="l">
              <a:lnSpc>
                <a:spcPts val="1838"/>
              </a:lnSpc>
            </a:pPr>
            <a:r>
              <a:rPr lang="en-US" sz="1100" b="0" spc="12" kern="0" dirty="0">
                <a:solidFill>
                  <a:srgbClr val="504F48"/>
                </a:solidFill>
                <a:latin typeface="Lora" pitchFamily="34" charset="0"/>
                <a:ea typeface="Lora" pitchFamily="34" charset="-122"/>
                <a:cs typeface="Lora" pitchFamily="34" charset="-120"/>
              </a:rPr>
              <a:t>Face spoofing is </a:t>
            </a:r>
            <a:pPr algn="l">
              <a:lnSpc>
                <a:spcPts val="1838"/>
              </a:lnSpc>
            </a:pPr>
            <a:r>
              <a:rPr lang="en-US" sz="1100" b="1" spc="12" kern="0" dirty="0">
                <a:solidFill>
                  <a:srgbClr val="504F48"/>
                </a:solidFill>
                <a:latin typeface="Lora" pitchFamily="34" charset="0"/>
                <a:ea typeface="Lora" pitchFamily="34" charset="-122"/>
                <a:cs typeface="Lora" pitchFamily="34" charset="-120"/>
              </a:rPr>
              <a:t>a type of biometric attack where an individual attempts to deceive a facial recognition system by presenting a fake or manipulated image or video of another person’s face</a:t>
            </a:r>
            <a:pPr algn="l">
              <a:lnSpc>
                <a:spcPts val="1838"/>
              </a:lnSpc>
            </a:pPr>
            <a:r>
              <a:rPr lang="en-US" sz="1100" b="0" spc="12" kern="0" dirty="0">
                <a:solidFill>
                  <a:srgbClr val="504F48"/>
                </a:solidFill>
                <a:latin typeface="Lora" pitchFamily="34" charset="0"/>
                <a:ea typeface="Lora" pitchFamily="34" charset="-122"/>
                <a:cs typeface="Lora" pitchFamily="34" charset="-120"/>
              </a:rPr>
              <a:t>. </a:t>
            </a:r>
            <a:endParaRPr lang="en-US" sz="1050" dirty="0"/>
          </a:p>
          <a:p>
            <a:pPr algn="l">
              <a:lnSpc>
                <a:spcPts val="1838"/>
              </a:lnSpc>
            </a:pPr>
            <a:r>
              <a:rPr lang="en-US" sz="1100" b="0" spc="12" kern="0" dirty="0">
                <a:solidFill>
                  <a:srgbClr val="504F48"/>
                </a:solidFill>
                <a:latin typeface="Lora" pitchFamily="34" charset="0"/>
                <a:ea typeface="Lora" pitchFamily="34" charset="-122"/>
                <a:cs typeface="Lora" pitchFamily="34" charset="-120"/>
              </a:rPr>
              <a:t>This can be done to gain unauthorized access to a system, steal someone’s identity, or commit fraudulent activities</a:t>
            </a:r>
            <a:endParaRPr lang="en-US" sz="1050" dirty="0"/>
          </a:p>
        </p:txBody>
      </p:sp>
      <p:sp>
        <p:nvSpPr>
          <p:cNvPr id="5" name="Shape 2"/>
          <p:cNvSpPr/>
          <p:nvPr/>
        </p:nvSpPr>
        <p:spPr>
          <a:xfrm>
            <a:off x="0" y="-3775"/>
            <a:ext cx="4569615" cy="5147275"/>
          </a:xfrm>
          <a:prstGeom prst="roundRect">
            <a:avLst>
              <a:gd name="adj" fmla="val -20010"/>
            </a:avLst>
          </a:prstGeom>
          <a:solidFill>
            <a:srgbClr val="D4D2CA"/>
          </a:solidFill>
          <a:ln/>
        </p:spPr>
      </p:sp>
      <p:pic>
        <p:nvPicPr>
          <p:cNvPr id="6" name="Image 0" descr="https://pitch-assets-ccb95893-de3f-4266-973c-20049231b248.s3.eu-west-1.amazonaws.com/a0c24a7c-ecb8-4645-8866-9258015d7cef?pitch-bytes=2769535&amp;pitch-content-type=image%2Fpng">    </p:cNvPr>
          <p:cNvPicPr>
            <a:picLocks noChangeAspect="1"/>
          </p:cNvPicPr>
          <p:nvPr/>
        </p:nvPicPr>
        <p:blipFill>
          <a:blip r:embed="rId1"/>
          <a:srcRect l="44284" r="5799" t="0" b="0"/>
          <a:stretch/>
        </p:blipFill>
        <p:spPr>
          <a:xfrm>
            <a:off x="1668" y="-6688"/>
            <a:ext cx="4570332" cy="5150188"/>
          </a:xfrm>
          <a:prstGeom prst="rect">
            <a:avLst/>
          </a:prstGeom>
        </p:spPr>
      </p:pic>
      <p:pic>
        <p:nvPicPr>
          <p:cNvPr id="7"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2537997" y="194981"/>
            <a:ext cx="4635341" cy="571500"/>
          </a:xfrm>
          <a:prstGeom prst="rect">
            <a:avLst/>
          </a:prstGeom>
          <a:noFill/>
          <a:ln/>
        </p:spPr>
        <p:txBody>
          <a:bodyPr wrap="none" lIns="0" tIns="0" rIns="0" bIns="0" rtlCol="0" anchor="t">
            <a:spAutoFit/>
          </a:bodyPr>
          <a:lstStyle/>
          <a:p>
            <a:pPr algn="l">
              <a:lnSpc>
                <a:spcPts val="4500"/>
              </a:lnSpc>
            </a:pPr>
            <a:r>
              <a:rPr lang="en-US" sz="3800" b="1" spc="-48" kern="0" dirty="0">
                <a:solidFill>
                  <a:srgbClr val="CF5E39"/>
                </a:solidFill>
                <a:latin typeface="Manrope" pitchFamily="34" charset="0"/>
                <a:ea typeface="Manrope" pitchFamily="34" charset="-122"/>
                <a:cs typeface="Manrope" pitchFamily="34" charset="-120"/>
              </a:rPr>
              <a:t>Types in face spoofing</a:t>
            </a:r>
            <a:endParaRPr lang="en-US" sz="3750" dirty="0"/>
          </a:p>
        </p:txBody>
      </p:sp>
      <p:sp>
        <p:nvSpPr>
          <p:cNvPr id="4" name="Text 1"/>
          <p:cNvSpPr/>
          <p:nvPr/>
        </p:nvSpPr>
        <p:spPr>
          <a:xfrm>
            <a:off x="1122098" y="1113818"/>
            <a:ext cx="6891516" cy="381000"/>
          </a:xfrm>
          <a:prstGeom prst="rect">
            <a:avLst/>
          </a:prstGeom>
          <a:noFill/>
          <a:ln/>
        </p:spPr>
        <p:txBody>
          <a:bodyPr wrap="square" lIns="0" tIns="0" rIns="0" bIns="0" rtlCol="0" anchor="t"/>
          <a:lstStyle/>
          <a:p>
            <a:pPr algn="l">
              <a:lnSpc>
                <a:spcPts val="1500"/>
              </a:lnSpc>
            </a:pPr>
            <a:r>
              <a:rPr lang="en-US" sz="1200" b="1" i="1" dirty="0">
                <a:solidFill>
                  <a:srgbClr val="281E32"/>
                </a:solidFill>
                <a:latin typeface="Lora" pitchFamily="34" charset="0"/>
                <a:ea typeface="Lora" pitchFamily="34" charset="-122"/>
                <a:cs typeface="Lora" pitchFamily="34" charset="-120"/>
              </a:rPr>
              <a:t>Presentation Attack</a:t>
            </a:r>
            <a:pPr algn="l">
              <a:lnSpc>
                <a:spcPts val="1500"/>
              </a:lnSpc>
            </a:pPr>
            <a:r>
              <a:rPr lang="en-US" sz="1200" b="0" i="1" dirty="0">
                <a:solidFill>
                  <a:srgbClr val="281E32"/>
                </a:solidFill>
                <a:latin typeface="Lora" pitchFamily="34" charset="0"/>
                <a:ea typeface="Lora" pitchFamily="34" charset="-122"/>
                <a:cs typeface="Lora" pitchFamily="34" charset="-120"/>
              </a:rPr>
              <a:t>:  This involves presenting a fake or manipulated image or video of a person’s face to the facial recognition system</a:t>
            </a:r>
            <a:endParaRPr lang="en-US" sz="1200" dirty="0"/>
          </a:p>
        </p:txBody>
      </p:sp>
      <p:sp>
        <p:nvSpPr>
          <p:cNvPr id="5" name="Text 2"/>
          <p:cNvSpPr/>
          <p:nvPr/>
        </p:nvSpPr>
        <p:spPr>
          <a:xfrm>
            <a:off x="865415" y="1113818"/>
            <a:ext cx="259735" cy="300037"/>
          </a:xfrm>
          <a:prstGeom prst="rect">
            <a:avLst/>
          </a:prstGeom>
          <a:noFill/>
          <a:ln/>
        </p:spPr>
        <p:txBody>
          <a:bodyPr wrap="none" lIns="0" tIns="0" rIns="0" bIns="0" rtlCol="0" anchor="t">
            <a:spAutoFit/>
          </a:bodyPr>
          <a:lstStyle/>
          <a:p>
            <a:pPr algn="l">
              <a:lnSpc>
                <a:spcPts val="2363"/>
              </a:lnSpc>
            </a:pPr>
            <a:endParaRPr lang="en-US" sz="1350" dirty="0"/>
          </a:p>
        </p:txBody>
      </p:sp>
      <p:sp>
        <p:nvSpPr>
          <p:cNvPr id="6" name="Text 3"/>
          <p:cNvSpPr/>
          <p:nvPr/>
        </p:nvSpPr>
        <p:spPr>
          <a:xfrm>
            <a:off x="1486423" y="1776227"/>
            <a:ext cx="5686901" cy="466725"/>
          </a:xfrm>
          <a:prstGeom prst="rect">
            <a:avLst/>
          </a:prstGeom>
          <a:noFill/>
          <a:ln/>
        </p:spPr>
        <p:txBody>
          <a:bodyPr wrap="square" lIns="0" tIns="0" rIns="0" bIns="0" rtlCol="0" anchor="t"/>
          <a:lstStyle/>
          <a:p>
            <a:pPr algn="l" marL="190500" indent="-190500">
              <a:lnSpc>
                <a:spcPts val="1838"/>
              </a:lnSpc>
              <a:buSzPct val="100000"/>
              <a:buChar char="•"/>
            </a:pPr>
            <a:r>
              <a:rPr lang="en-US" sz="1100" b="0" spc="12" kern="0" dirty="0">
                <a:solidFill>
                  <a:srgbClr val="292624"/>
                </a:solidFill>
                <a:latin typeface="Lora" pitchFamily="34" charset="0"/>
                <a:ea typeface="Lora" pitchFamily="34" charset="-122"/>
                <a:cs typeface="Lora" pitchFamily="34" charset="-120"/>
              </a:rPr>
              <a:t>It's when someone tries to trick a facial recognition system by presenting fake or manipulated data.</a:t>
            </a:r>
            <a:endParaRPr lang="en-US" sz="1050" dirty="0"/>
          </a:p>
        </p:txBody>
      </p:sp>
      <p:sp>
        <p:nvSpPr>
          <p:cNvPr id="7" name="Text 4"/>
          <p:cNvSpPr/>
          <p:nvPr/>
        </p:nvSpPr>
        <p:spPr>
          <a:xfrm>
            <a:off x="1486423" y="2736720"/>
            <a:ext cx="4636353" cy="233362"/>
          </a:xfrm>
          <a:prstGeom prst="rect">
            <a:avLst/>
          </a:prstGeom>
          <a:noFill/>
          <a:ln/>
        </p:spPr>
        <p:txBody>
          <a:bodyPr wrap="none" lIns="0" tIns="0" rIns="0" bIns="0" rtlCol="0" anchor="t">
            <a:spAutoFit/>
          </a:bodyPr>
          <a:lstStyle/>
          <a:p>
            <a:pPr algn="l" marL="190500" indent="-190500">
              <a:lnSpc>
                <a:spcPts val="1838"/>
              </a:lnSpc>
              <a:buSzPct val="100000"/>
              <a:buChar char="•"/>
            </a:pPr>
            <a:r>
              <a:rPr lang="en-US" sz="1100" b="0" spc="12" kern="0" dirty="0">
                <a:solidFill>
                  <a:srgbClr val="292624"/>
                </a:solidFill>
                <a:latin typeface="Lora" pitchFamily="34" charset="0"/>
                <a:ea typeface="Lora" pitchFamily="34" charset="-122"/>
                <a:cs typeface="Lora" pitchFamily="34" charset="-120"/>
              </a:rPr>
              <a:t>The aim is to make the system think the attacker is an authorized user.</a:t>
            </a:r>
            <a:endParaRPr lang="en-US" sz="1050" dirty="0"/>
          </a:p>
        </p:txBody>
      </p:sp>
      <p:pic>
        <p:nvPicPr>
          <p:cNvPr id="8"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CFCFB"/>
        </a:solidFill>
      </p:bgPr>
    </p:bg>
    <p:spTree>
      <p:nvGrpSpPr>
        <p:cNvPr id="1" name=""/>
        <p:cNvGrpSpPr/>
        <p:nvPr/>
      </p:nvGrpSpPr>
      <p:grpSpPr>
        <a:xfrm>
          <a:off x="0" y="0"/>
          <a:ext cx="0" cy="0"/>
          <a:chOff x="0" y="0"/>
          <a:chExt cx="0" cy="0"/>
        </a:xfrm>
      </p:grpSpPr>
      <p:sp>
        <p:nvSpPr>
          <p:cNvPr id="3" name="Text 0"/>
          <p:cNvSpPr/>
          <p:nvPr/>
        </p:nvSpPr>
        <p:spPr>
          <a:xfrm>
            <a:off x="476250" y="457642"/>
            <a:ext cx="3619381" cy="1371600"/>
          </a:xfrm>
          <a:prstGeom prst="rect">
            <a:avLst/>
          </a:prstGeom>
          <a:noFill/>
          <a:ln/>
        </p:spPr>
        <p:txBody>
          <a:bodyPr wrap="square" lIns="0" tIns="0" rIns="0" bIns="0" rtlCol="0" anchor="t"/>
          <a:lstStyle/>
          <a:p>
            <a:pPr algn="l">
              <a:lnSpc>
                <a:spcPts val="5400"/>
              </a:lnSpc>
            </a:pPr>
            <a:r>
              <a:rPr lang="en-US" sz="4500" b="1" spc="-48" kern="0" dirty="0">
                <a:solidFill>
                  <a:srgbClr val="CF5E39"/>
                </a:solidFill>
                <a:latin typeface="Manrope" pitchFamily="34" charset="0"/>
                <a:ea typeface="Manrope" pitchFamily="34" charset="-122"/>
                <a:cs typeface="Manrope" pitchFamily="34" charset="-120"/>
              </a:rPr>
              <a:t>Types of Attacks</a:t>
            </a:r>
            <a:endParaRPr lang="en-US" sz="4500" dirty="0"/>
          </a:p>
        </p:txBody>
      </p:sp>
      <p:sp>
        <p:nvSpPr>
          <p:cNvPr id="4" name="Text 1"/>
          <p:cNvSpPr/>
          <p:nvPr/>
        </p:nvSpPr>
        <p:spPr>
          <a:xfrm>
            <a:off x="4432121" y="457642"/>
            <a:ext cx="3619381" cy="214312"/>
          </a:xfrm>
          <a:prstGeom prst="rect">
            <a:avLst/>
          </a:prstGeom>
          <a:noFill/>
          <a:ln/>
        </p:spPr>
        <p:txBody>
          <a:bodyPr wrap="square" lIns="0" tIns="0" rIns="0" bIns="0" rtlCol="0" anchor="t"/>
          <a:lstStyle/>
          <a:p>
            <a:pPr algn="l">
              <a:lnSpc>
                <a:spcPts val="1688"/>
              </a:lnSpc>
            </a:pPr>
            <a:r>
              <a:rPr lang="en-US" sz="1400" b="0" i="1" dirty="0">
                <a:solidFill>
                  <a:srgbClr val="504F48"/>
                </a:solidFill>
                <a:latin typeface="Lora" pitchFamily="34" charset="0"/>
                <a:ea typeface="Lora" pitchFamily="34" charset="-122"/>
                <a:cs typeface="Lora" pitchFamily="34" charset="-120"/>
              </a:rPr>
              <a:t>Problem</a:t>
            </a:r>
            <a:endParaRPr lang="en-US" sz="1350" dirty="0"/>
          </a:p>
        </p:txBody>
      </p:sp>
      <p:sp>
        <p:nvSpPr>
          <p:cNvPr id="5" name="Text 2"/>
          <p:cNvSpPr/>
          <p:nvPr/>
        </p:nvSpPr>
        <p:spPr>
          <a:xfrm>
            <a:off x="4432121" y="2686538"/>
            <a:ext cx="3619500" cy="214312"/>
          </a:xfrm>
          <a:prstGeom prst="rect">
            <a:avLst/>
          </a:prstGeom>
          <a:noFill/>
          <a:ln/>
        </p:spPr>
        <p:txBody>
          <a:bodyPr wrap="square" lIns="0" tIns="0" rIns="0" bIns="0" rtlCol="0" anchor="t"/>
          <a:lstStyle/>
          <a:p>
            <a:pPr algn="l">
              <a:lnSpc>
                <a:spcPts val="1688"/>
              </a:lnSpc>
            </a:pPr>
            <a:r>
              <a:rPr lang="en-US" sz="1400" b="0" i="1" dirty="0">
                <a:solidFill>
                  <a:srgbClr val="504F48"/>
                </a:solidFill>
                <a:latin typeface="Lora" pitchFamily="34" charset="0"/>
                <a:ea typeface="Lora" pitchFamily="34" charset="-122"/>
                <a:cs typeface="Lora" pitchFamily="34" charset="-120"/>
              </a:rPr>
              <a:t>Impact</a:t>
            </a:r>
            <a:endParaRPr lang="en-US" sz="1350" dirty="0"/>
          </a:p>
        </p:txBody>
      </p:sp>
      <p:sp>
        <p:nvSpPr>
          <p:cNvPr id="6" name="Text 3"/>
          <p:cNvSpPr/>
          <p:nvPr/>
        </p:nvSpPr>
        <p:spPr>
          <a:xfrm>
            <a:off x="4092636" y="3148037"/>
            <a:ext cx="3958947" cy="1000125"/>
          </a:xfrm>
          <a:prstGeom prst="rect">
            <a:avLst/>
          </a:prstGeom>
          <a:noFill/>
          <a:ln/>
        </p:spPr>
        <p:txBody>
          <a:bodyPr wrap="square" lIns="0" tIns="0" rIns="0" bIns="0" rtlCol="0" anchor="t"/>
          <a:lstStyle/>
          <a:p>
            <a:pPr algn="l">
              <a:lnSpc>
                <a:spcPts val="1575"/>
              </a:lnSpc>
            </a:pPr>
            <a:r>
              <a:rPr lang="en-US" sz="900" b="0" spc="12" kern="0" dirty="0">
                <a:solidFill>
                  <a:srgbClr val="504F48"/>
                </a:solidFill>
                <a:latin typeface="Lora" pitchFamily="34" charset="0"/>
                <a:ea typeface="Lora" pitchFamily="34" charset="-122"/>
                <a:cs typeface="Lora" pitchFamily="34" charset="-120"/>
              </a:rPr>
              <a:t>- Successful attacks can lead to unauthorized access, data breaches, and compromised security.</a:t>
            </a:r>
            <a:endParaRPr lang="en-US" sz="900" dirty="0"/>
          </a:p>
          <a:p>
            <a:pPr algn="l">
              <a:lnSpc>
                <a:spcPts val="1575"/>
              </a:lnSpc>
            </a:pPr>
            <a:endParaRPr lang="en-US" sz="900" dirty="0"/>
          </a:p>
          <a:p>
            <a:pPr algn="l">
              <a:lnSpc>
                <a:spcPts val="1575"/>
              </a:lnSpc>
            </a:pPr>
            <a:r>
              <a:rPr lang="en-US" sz="900" b="0" spc="12" kern="0" dirty="0">
                <a:solidFill>
                  <a:srgbClr val="504F48"/>
                </a:solidFill>
                <a:latin typeface="Lora" pitchFamily="34" charset="0"/>
                <a:ea typeface="Lora" pitchFamily="34" charset="-122"/>
                <a:cs typeface="Lora" pitchFamily="34" charset="-120"/>
              </a:rPr>
              <a:t>  - Presentation attacks are a serious threat in security systems relying on facial recognition.</a:t>
            </a:r>
            <a:endParaRPr lang="en-US" sz="900" dirty="0"/>
          </a:p>
        </p:txBody>
      </p:sp>
      <p:sp>
        <p:nvSpPr>
          <p:cNvPr id="7" name="Shape 4"/>
          <p:cNvSpPr/>
          <p:nvPr/>
        </p:nvSpPr>
        <p:spPr>
          <a:xfrm>
            <a:off x="476681" y="4676775"/>
            <a:ext cx="333375" cy="0"/>
          </a:xfrm>
          <a:prstGeom prst="line">
            <a:avLst/>
          </a:prstGeom>
          <a:solidFill>
            <a:srgbClr val="D4D2CA">
              <a:alpha val="50000"/>
            </a:srgbClr>
          </a:solidFill>
          <a:ln w="21167">
            <a:solidFill>
              <a:srgbClr val="292624">
                <a:alpha val="50000"/>
              </a:srgbClr>
            </a:solidFill>
            <a:prstDash val="solid"/>
            <a:headEnd type="none"/>
            <a:tailEnd type="none"/>
          </a:ln>
        </p:spPr>
      </p:sp>
      <p:sp>
        <p:nvSpPr>
          <p:cNvPr id="8" name="Text 5"/>
          <p:cNvSpPr/>
          <p:nvPr/>
        </p:nvSpPr>
        <p:spPr>
          <a:xfrm>
            <a:off x="3907935" y="-18982005"/>
            <a:ext cx="190440" cy="200026"/>
          </a:xfrm>
          <a:prstGeom prst="rect">
            <a:avLst/>
          </a:prstGeom>
          <a:noFill/>
          <a:ln/>
        </p:spPr>
        <p:txBody>
          <a:bodyPr wrap="square" lIns="0" tIns="0" rIns="0" bIns="0" rtlCol="0" anchor="t"/>
          <a:lstStyle/>
          <a:p>
            <a:pPr algn="l">
              <a:lnSpc>
                <a:spcPts val="1575"/>
              </a:lnSpc>
            </a:pPr>
            <a:endParaRPr lang="en-US" sz="900" dirty="0"/>
          </a:p>
        </p:txBody>
      </p:sp>
      <p:sp>
        <p:nvSpPr>
          <p:cNvPr id="9" name="Text 6"/>
          <p:cNvSpPr/>
          <p:nvPr/>
        </p:nvSpPr>
        <p:spPr>
          <a:xfrm>
            <a:off x="4094657" y="475106"/>
            <a:ext cx="4838224" cy="2400300"/>
          </a:xfrm>
          <a:prstGeom prst="rect">
            <a:avLst/>
          </a:prstGeom>
          <a:noFill/>
          <a:ln/>
        </p:spPr>
        <p:txBody>
          <a:bodyPr wrap="none" lIns="0" tIns="0" rIns="0" bIns="0" rtlCol="0" anchor="t">
            <a:spAutoFit/>
          </a:bodyPr>
          <a:lstStyle/>
          <a:p>
            <a:pPr algn="l">
              <a:lnSpc>
                <a:spcPts val="1575"/>
              </a:lnSpc>
            </a:pPr>
            <a:endParaRPr lang="en-US" sz="900" dirty="0"/>
          </a:p>
          <a:p>
            <a:pPr algn="l">
              <a:lnSpc>
                <a:spcPts val="1575"/>
              </a:lnSpc>
            </a:pPr>
            <a:endParaRPr lang="en-US" sz="900" dirty="0"/>
          </a:p>
          <a:p>
            <a:pPr algn="l">
              <a:lnSpc>
                <a:spcPts val="1575"/>
              </a:lnSpc>
            </a:pPr>
            <a:endParaRPr lang="en-US" sz="900" dirty="0"/>
          </a:p>
          <a:p>
            <a:pPr algn="l">
              <a:lnSpc>
                <a:spcPts val="1575"/>
              </a:lnSpc>
            </a:pPr>
            <a:r>
              <a:rPr lang="en-US" sz="900" b="0" spc="12" kern="0" dirty="0">
                <a:solidFill>
                  <a:srgbClr val="504F48"/>
                </a:solidFill>
                <a:latin typeface="Lora" pitchFamily="34" charset="0"/>
                <a:ea typeface="Lora" pitchFamily="34" charset="-122"/>
                <a:cs typeface="Lora" pitchFamily="34" charset="-120"/>
              </a:rPr>
              <a:t>-Printed Photographs:  Using high-quality printed photos of an authorized user.</a:t>
            </a:r>
            <a:endParaRPr lang="en-US" sz="900" dirty="0"/>
          </a:p>
          <a:p>
            <a:pPr algn="l">
              <a:lnSpc>
                <a:spcPts val="1575"/>
              </a:lnSpc>
            </a:pPr>
            <a:r>
              <a:rPr lang="en-US" sz="900" b="0" spc="12" kern="0" dirty="0">
                <a:solidFill>
                  <a:srgbClr val="504F48"/>
                </a:solidFill>
                <a:latin typeface="Lora" pitchFamily="34" charset="0"/>
                <a:ea typeface="Lora" pitchFamily="34" charset="-122"/>
                <a:cs typeface="Lora" pitchFamily="34" charset="-120"/>
              </a:rPr>
              <a:t>- Replay Attacks:  Playing back prerecorded videos or images of an authorized user's face.</a:t>
            </a:r>
            <a:endParaRPr lang="en-US" sz="900" dirty="0"/>
          </a:p>
          <a:p>
            <a:pPr algn="l">
              <a:lnSpc>
                <a:spcPts val="1575"/>
              </a:lnSpc>
            </a:pPr>
            <a:endParaRPr lang="en-US" sz="900" dirty="0"/>
          </a:p>
          <a:p>
            <a:pPr algn="l">
              <a:lnSpc>
                <a:spcPts val="1575"/>
              </a:lnSpc>
            </a:pPr>
            <a:r>
              <a:rPr lang="en-US" sz="900" b="0" spc="12" kern="0" dirty="0">
                <a:solidFill>
                  <a:srgbClr val="504F48"/>
                </a:solidFill>
                <a:latin typeface="Lora" pitchFamily="34" charset="0"/>
                <a:ea typeface="Lora" pitchFamily="34" charset="-122"/>
                <a:cs typeface="Lora" pitchFamily="34" charset="-120"/>
              </a:rPr>
              <a:t> - 3D Masks:  Creating lifelike masks to bypass facial recognition.</a:t>
            </a:r>
            <a:endParaRPr lang="en-US" sz="900" dirty="0"/>
          </a:p>
          <a:p>
            <a:pPr algn="l">
              <a:lnSpc>
                <a:spcPts val="1575"/>
              </a:lnSpc>
            </a:pPr>
            <a:endParaRPr lang="en-US" sz="900" dirty="0"/>
          </a:p>
          <a:p>
            <a:pPr algn="l">
              <a:lnSpc>
                <a:spcPts val="1575"/>
              </a:lnSpc>
            </a:pPr>
            <a:r>
              <a:rPr lang="en-US" sz="900" b="0" spc="12" kern="0" dirty="0">
                <a:solidFill>
                  <a:srgbClr val="504F48"/>
                </a:solidFill>
                <a:latin typeface="Lora" pitchFamily="34" charset="0"/>
                <a:ea typeface="Lora" pitchFamily="34" charset="-122"/>
                <a:cs typeface="Lora" pitchFamily="34" charset="-120"/>
              </a:rPr>
              <a:t> - Digital Manipulation:  Altering images or videos of an authorized user's face.</a:t>
            </a:r>
            <a:endParaRPr lang="en-US" sz="900" dirty="0"/>
          </a:p>
          <a:p>
            <a:pPr algn="l">
              <a:lnSpc>
                <a:spcPts val="1575"/>
              </a:lnSpc>
            </a:pPr>
            <a:endParaRPr lang="en-US" sz="900" dirty="0"/>
          </a:p>
          <a:p>
            <a:pPr algn="l">
              <a:lnSpc>
                <a:spcPts val="1575"/>
              </a:lnSpc>
            </a:pPr>
            <a:endParaRPr lang="en-US" sz="900" dirty="0"/>
          </a:p>
          <a:p>
            <a:pPr algn="l">
              <a:lnSpc>
                <a:spcPts val="1575"/>
              </a:lnSpc>
            </a:pPr>
            <a:endParaRPr lang="en-US" sz="900" dirty="0"/>
          </a:p>
        </p:txBody>
      </p:sp>
      <p:pic>
        <p:nvPicPr>
          <p:cNvPr id="10"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285808" y="194726"/>
            <a:ext cx="2606933" cy="285750"/>
          </a:xfrm>
          <a:prstGeom prst="rect">
            <a:avLst/>
          </a:prstGeom>
          <a:noFill/>
          <a:ln/>
        </p:spPr>
        <p:txBody>
          <a:bodyPr wrap="none" lIns="0" tIns="0" rIns="0" bIns="0" rtlCol="0" anchor="t">
            <a:spAutoFit/>
          </a:bodyPr>
          <a:lstStyle/>
          <a:p>
            <a:pPr algn="l" marL="190500" indent="-190500">
              <a:lnSpc>
                <a:spcPts val="2250"/>
              </a:lnSpc>
              <a:buSzPct val="100000"/>
              <a:buFont typeface="+mj-lt"/>
              <a:buAutoNum type="arabicPeriod" startAt="1"/>
            </a:pPr>
            <a:r>
              <a:rPr lang="en-US" sz="1800" b="0" i="1" dirty="0">
                <a:solidFill>
                  <a:srgbClr val="292624"/>
                </a:solidFill>
                <a:latin typeface="Lora" pitchFamily="34" charset="0"/>
                <a:ea typeface="Lora" pitchFamily="34" charset="-122"/>
                <a:cs typeface="Lora" pitchFamily="34" charset="-120"/>
              </a:rPr>
              <a:t>Impersonation Attacks</a:t>
            </a:r>
            <a:endParaRPr lang="en-US" sz="1800" dirty="0"/>
          </a:p>
        </p:txBody>
      </p:sp>
      <p:sp>
        <p:nvSpPr>
          <p:cNvPr id="4" name="Text 1"/>
          <p:cNvSpPr/>
          <p:nvPr/>
        </p:nvSpPr>
        <p:spPr>
          <a:xfrm>
            <a:off x="476250" y="742432"/>
            <a:ext cx="6248697" cy="3600450"/>
          </a:xfrm>
          <a:prstGeom prst="rect">
            <a:avLst/>
          </a:prstGeom>
          <a:noFill/>
          <a:ln/>
        </p:spPr>
        <p:txBody>
          <a:bodyPr wrap="none" lIns="0" tIns="0" rIns="0" bIns="0" rtlCol="0" anchor="t">
            <a:spAutoFit/>
          </a:bodyPr>
          <a:lstStyle/>
          <a:p>
            <a:pPr algn="l">
              <a:lnSpc>
                <a:spcPts val="1575"/>
              </a:lnSpc>
            </a:pPr>
            <a:r>
              <a:rPr lang="en-US" sz="900" b="1" spc="12" kern="0" dirty="0">
                <a:solidFill>
                  <a:srgbClr val="504F48"/>
                </a:solidFill>
                <a:latin typeface="Lora" pitchFamily="34" charset="0"/>
                <a:ea typeface="Lora" pitchFamily="34" charset="-122"/>
                <a:cs typeface="Lora" pitchFamily="34" charset="-120"/>
              </a:rPr>
              <a:t>1. Definition:</a:t>
            </a:r>
            <a:endParaRPr lang="en-US" sz="900" dirty="0"/>
          </a:p>
          <a:p>
            <a:pPr algn="l">
              <a:lnSpc>
                <a:spcPts val="1575"/>
              </a:lnSpc>
            </a:pPr>
            <a:r>
              <a:rPr lang="en-US" sz="900" b="1" spc="12" kern="0" dirty="0">
                <a:solidFill>
                  <a:srgbClr val="504F48"/>
                </a:solidFill>
                <a:latin typeface="Lora" pitchFamily="34" charset="0"/>
                <a:ea typeface="Lora" pitchFamily="34" charset="-122"/>
                <a:cs typeface="Lora" pitchFamily="34" charset="-120"/>
              </a:rPr>
              <a:t>   - An impersonation attack involves pretending to be someone else to gain unauthorized access or privileges.</a:t>
            </a:r>
            <a:endParaRPr lang="en-US" sz="900" dirty="0"/>
          </a:p>
          <a:p>
            <a:pPr algn="l">
              <a:lnSpc>
                <a:spcPts val="1575"/>
              </a:lnSpc>
            </a:pPr>
            <a:r>
              <a:rPr lang="en-US" sz="900" b="1" spc="12" kern="0" dirty="0">
                <a:solidFill>
                  <a:srgbClr val="504F48"/>
                </a:solidFill>
                <a:latin typeface="Lora" pitchFamily="34" charset="0"/>
                <a:ea typeface="Lora" pitchFamily="34" charset="-122"/>
                <a:cs typeface="Lora" pitchFamily="34" charset="-120"/>
              </a:rPr>
              <a:t> </a:t>
            </a:r>
            <a:endParaRPr lang="en-US" sz="900" dirty="0"/>
          </a:p>
          <a:p>
            <a:pPr algn="l">
              <a:lnSpc>
                <a:spcPts val="1575"/>
              </a:lnSpc>
            </a:pPr>
            <a:r>
              <a:rPr lang="en-US" sz="900" b="1" spc="12" kern="0" dirty="0">
                <a:solidFill>
                  <a:srgbClr val="504F48"/>
                </a:solidFill>
                <a:latin typeface="Lora" pitchFamily="34" charset="0"/>
                <a:ea typeface="Lora" pitchFamily="34" charset="-122"/>
                <a:cs typeface="Lora" pitchFamily="34" charset="-120"/>
              </a:rPr>
              <a:t>2. In Facial Recognition:</a:t>
            </a:r>
            <a:endParaRPr lang="en-US" sz="900" dirty="0"/>
          </a:p>
          <a:p>
            <a:pPr algn="l">
              <a:lnSpc>
                <a:spcPts val="1575"/>
              </a:lnSpc>
            </a:pPr>
            <a:r>
              <a:rPr lang="en-US" sz="900" b="1" spc="12" kern="0" dirty="0">
                <a:solidFill>
                  <a:srgbClr val="504F48"/>
                </a:solidFill>
                <a:latin typeface="Lora" pitchFamily="34" charset="0"/>
                <a:ea typeface="Lora" pitchFamily="34" charset="-122"/>
                <a:cs typeface="Lora" pitchFamily="34" charset="-120"/>
              </a:rPr>
              <a:t>   - In facial recognition, it means presenting someone else's face to trick the system into granting access.</a:t>
            </a:r>
            <a:endParaRPr lang="en-US" sz="900" dirty="0"/>
          </a:p>
          <a:p>
            <a:pPr algn="l">
              <a:lnSpc>
                <a:spcPts val="1575"/>
              </a:lnSpc>
            </a:pPr>
            <a:r>
              <a:rPr lang="en-US" sz="900" b="1" spc="12" kern="0" dirty="0">
                <a:solidFill>
                  <a:srgbClr val="504F48"/>
                </a:solidFill>
                <a:latin typeface="Lora" pitchFamily="34" charset="0"/>
                <a:ea typeface="Lora" pitchFamily="34" charset="-122"/>
                <a:cs typeface="Lora" pitchFamily="34" charset="-120"/>
              </a:rPr>
              <a:t> </a:t>
            </a:r>
            <a:endParaRPr lang="en-US" sz="900" dirty="0"/>
          </a:p>
          <a:p>
            <a:pPr algn="l">
              <a:lnSpc>
                <a:spcPts val="1575"/>
              </a:lnSpc>
            </a:pPr>
            <a:r>
              <a:rPr lang="en-US" sz="900" b="1" spc="12" kern="0" dirty="0">
                <a:solidFill>
                  <a:srgbClr val="504F48"/>
                </a:solidFill>
                <a:latin typeface="Lora" pitchFamily="34" charset="0"/>
                <a:ea typeface="Lora" pitchFamily="34" charset="-122"/>
                <a:cs typeface="Lora" pitchFamily="34" charset="-120"/>
              </a:rPr>
              <a:t>3. Methods:</a:t>
            </a:r>
            <a:endParaRPr lang="en-US" sz="900" dirty="0"/>
          </a:p>
          <a:p>
            <a:pPr algn="l">
              <a:lnSpc>
                <a:spcPts val="1575"/>
              </a:lnSpc>
            </a:pPr>
            <a:r>
              <a:rPr lang="en-US" sz="900" b="1" spc="12" kern="0" dirty="0">
                <a:solidFill>
                  <a:srgbClr val="504F48"/>
                </a:solidFill>
                <a:latin typeface="Lora" pitchFamily="34" charset="0"/>
                <a:ea typeface="Lora" pitchFamily="34" charset="-122"/>
                <a:cs typeface="Lora" pitchFamily="34" charset="-120"/>
              </a:rPr>
              <a:t>   - Social Engineering: Persuading or manipulating someone to give up their credentials or access.</a:t>
            </a:r>
            <a:endParaRPr lang="en-US" sz="900" dirty="0"/>
          </a:p>
          <a:p>
            <a:pPr algn="l">
              <a:lnSpc>
                <a:spcPts val="1575"/>
              </a:lnSpc>
            </a:pPr>
            <a:r>
              <a:rPr lang="en-US" sz="900" b="1" spc="12" kern="0" dirty="0">
                <a:solidFill>
                  <a:srgbClr val="504F48"/>
                </a:solidFill>
                <a:latin typeface="Lora" pitchFamily="34" charset="0"/>
                <a:ea typeface="Lora" pitchFamily="34" charset="-122"/>
                <a:cs typeface="Lora" pitchFamily="34" charset="-120"/>
              </a:rPr>
              <a:t>   - Spoofing Techniques: Using fake biometric data or manipulated images to impersonate someone.</a:t>
            </a:r>
            <a:endParaRPr lang="en-US" sz="900" dirty="0"/>
          </a:p>
          <a:p>
            <a:pPr algn="l">
              <a:lnSpc>
                <a:spcPts val="1575"/>
              </a:lnSpc>
            </a:pPr>
            <a:r>
              <a:rPr lang="en-US" sz="900" b="1" spc="12" kern="0" dirty="0">
                <a:solidFill>
                  <a:srgbClr val="504F48"/>
                </a:solidFill>
                <a:latin typeface="Lora" pitchFamily="34" charset="0"/>
                <a:ea typeface="Lora" pitchFamily="34" charset="-122"/>
                <a:cs typeface="Lora" pitchFamily="34" charset="-120"/>
              </a:rPr>
              <a:t> </a:t>
            </a:r>
            <a:endParaRPr lang="en-US" sz="900" dirty="0"/>
          </a:p>
          <a:p>
            <a:pPr algn="l">
              <a:lnSpc>
                <a:spcPts val="1575"/>
              </a:lnSpc>
            </a:pPr>
            <a:r>
              <a:rPr lang="en-US" sz="900" b="1" spc="12" kern="0" dirty="0">
                <a:solidFill>
                  <a:srgbClr val="504F48"/>
                </a:solidFill>
                <a:latin typeface="Lora" pitchFamily="34" charset="0"/>
                <a:ea typeface="Lora" pitchFamily="34" charset="-122"/>
                <a:cs typeface="Lora" pitchFamily="34" charset="-120"/>
              </a:rPr>
              <a:t>4. Detection and Prevention:</a:t>
            </a:r>
            <a:endParaRPr lang="en-US" sz="900" dirty="0"/>
          </a:p>
          <a:p>
            <a:pPr algn="l">
              <a:lnSpc>
                <a:spcPts val="1575"/>
              </a:lnSpc>
            </a:pPr>
            <a:r>
              <a:rPr lang="en-US" sz="900" b="1" spc="12" kern="0" dirty="0">
                <a:solidFill>
                  <a:srgbClr val="504F48"/>
                </a:solidFill>
                <a:latin typeface="Lora" pitchFamily="34" charset="0"/>
                <a:ea typeface="Lora" pitchFamily="34" charset="-122"/>
                <a:cs typeface="Lora" pitchFamily="34" charset="-120"/>
              </a:rPr>
              <a:t>   - Multifactor Authentication: Adding extra layers of verification beyond facial recognition.</a:t>
            </a:r>
            <a:endParaRPr lang="en-US" sz="900" dirty="0"/>
          </a:p>
          <a:p>
            <a:pPr algn="l">
              <a:lnSpc>
                <a:spcPts val="1575"/>
              </a:lnSpc>
            </a:pPr>
            <a:r>
              <a:rPr lang="en-US" sz="900" b="1" spc="12" kern="0" dirty="0">
                <a:solidFill>
                  <a:srgbClr val="504F48"/>
                </a:solidFill>
                <a:latin typeface="Lora" pitchFamily="34" charset="0"/>
                <a:ea typeface="Lora" pitchFamily="34" charset="-122"/>
                <a:cs typeface="Lora" pitchFamily="34" charset="-120"/>
              </a:rPr>
              <a:t>   - Behavioral Analysis: Monitoring user behavior for suspicious activity during authentication.</a:t>
            </a:r>
            <a:endParaRPr lang="en-US" sz="900" dirty="0"/>
          </a:p>
          <a:p>
            <a:pPr algn="l">
              <a:lnSpc>
                <a:spcPts val="1575"/>
              </a:lnSpc>
            </a:pPr>
            <a:r>
              <a:rPr lang="en-US" sz="900" b="1" spc="12" kern="0" dirty="0">
                <a:solidFill>
                  <a:srgbClr val="504F48"/>
                </a:solidFill>
                <a:latin typeface="Lora" pitchFamily="34" charset="0"/>
                <a:ea typeface="Lora" pitchFamily="34" charset="-122"/>
                <a:cs typeface="Lora" pitchFamily="34" charset="-120"/>
              </a:rPr>
              <a:t>   - Training and Awareness: Educating users to recognize and report impersonation attempts.</a:t>
            </a:r>
            <a:endParaRPr lang="en-US" sz="900" dirty="0"/>
          </a:p>
          <a:p>
            <a:pPr algn="l">
              <a:lnSpc>
                <a:spcPts val="1575"/>
              </a:lnSpc>
            </a:pPr>
            <a:r>
              <a:rPr lang="en-US" sz="900" b="1" spc="12" kern="0" dirty="0">
                <a:solidFill>
                  <a:srgbClr val="504F48"/>
                </a:solidFill>
                <a:latin typeface="Lora" pitchFamily="34" charset="0"/>
                <a:ea typeface="Lora" pitchFamily="34" charset="-122"/>
                <a:cs typeface="Lora" pitchFamily="34" charset="-120"/>
              </a:rPr>
              <a:t> </a:t>
            </a:r>
            <a:endParaRPr lang="en-US" sz="900" dirty="0"/>
          </a:p>
          <a:p>
            <a:pPr algn="l">
              <a:lnSpc>
                <a:spcPts val="1575"/>
              </a:lnSpc>
            </a:pPr>
            <a:r>
              <a:rPr lang="en-US" sz="900" b="1" spc="12" kern="0" dirty="0">
                <a:solidFill>
                  <a:srgbClr val="504F48"/>
                </a:solidFill>
                <a:latin typeface="Lora" pitchFamily="34" charset="0"/>
                <a:ea typeface="Lora" pitchFamily="34" charset="-122"/>
                <a:cs typeface="Lora" pitchFamily="34" charset="-120"/>
              </a:rPr>
              <a:t>5. Consequences:</a:t>
            </a:r>
            <a:endParaRPr lang="en-US" sz="900" dirty="0"/>
          </a:p>
          <a:p>
            <a:pPr algn="l">
              <a:lnSpc>
                <a:spcPts val="1575"/>
              </a:lnSpc>
            </a:pPr>
            <a:r>
              <a:rPr lang="en-US" sz="900" b="1" spc="12" kern="0" dirty="0">
                <a:solidFill>
                  <a:srgbClr val="504F48"/>
                </a:solidFill>
                <a:latin typeface="Lora" pitchFamily="34" charset="0"/>
                <a:ea typeface="Lora" pitchFamily="34" charset="-122"/>
                <a:cs typeface="Lora" pitchFamily="34" charset="-120"/>
              </a:rPr>
              <a:t>   - Successful impersonation attacks can lead to unauthorized access, data breaches, and compromised security.</a:t>
            </a:r>
            <a:endParaRPr lang="en-US" sz="900" dirty="0"/>
          </a:p>
          <a:p>
            <a:pPr algn="l">
              <a:lnSpc>
                <a:spcPts val="1575"/>
              </a:lnSpc>
            </a:pPr>
            <a:r>
              <a:rPr lang="en-US" sz="900" b="1" spc="12" kern="0" dirty="0">
                <a:solidFill>
                  <a:srgbClr val="504F48"/>
                </a:solidFill>
                <a:latin typeface="Lora" pitchFamily="34" charset="0"/>
                <a:ea typeface="Lora" pitchFamily="34" charset="-122"/>
                <a:cs typeface="Lora" pitchFamily="34" charset="-120"/>
              </a:rPr>
              <a:t>   - They pose significant risks to systems relying on facial recognition for access control or authentication.</a:t>
            </a:r>
            <a:endParaRPr lang="en-US" sz="900" dirty="0"/>
          </a:p>
        </p:txBody>
      </p:sp>
      <p:pic>
        <p:nvPicPr>
          <p:cNvPr id="5"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CFCFB"/>
        </a:solidFill>
      </p:bgPr>
    </p:bg>
    <p:spTree>
      <p:nvGrpSpPr>
        <p:cNvPr id="1" name=""/>
        <p:cNvGrpSpPr/>
        <p:nvPr/>
      </p:nvGrpSpPr>
      <p:grpSpPr>
        <a:xfrm>
          <a:off x="0" y="0"/>
          <a:ext cx="0" cy="0"/>
          <a:chOff x="0" y="0"/>
          <a:chExt cx="0" cy="0"/>
        </a:xfrm>
      </p:grpSpPr>
      <p:sp>
        <p:nvSpPr>
          <p:cNvPr id="3" name="Shape 0"/>
          <p:cNvSpPr/>
          <p:nvPr/>
        </p:nvSpPr>
        <p:spPr>
          <a:xfrm>
            <a:off x="4574385" y="3852"/>
            <a:ext cx="4572118" cy="5139648"/>
          </a:xfrm>
          <a:prstGeom prst="roundRect">
            <a:avLst>
              <a:gd name="adj" fmla="val -19999"/>
            </a:avLst>
          </a:prstGeom>
          <a:solidFill>
            <a:srgbClr val="D4D2CA"/>
          </a:solidFill>
          <a:ln/>
        </p:spPr>
      </p:sp>
      <p:sp>
        <p:nvSpPr>
          <p:cNvPr id="4" name="Text 1"/>
          <p:cNvSpPr/>
          <p:nvPr/>
        </p:nvSpPr>
        <p:spPr>
          <a:xfrm>
            <a:off x="476250" y="476250"/>
            <a:ext cx="3619262" cy="685800"/>
          </a:xfrm>
          <a:prstGeom prst="rect">
            <a:avLst/>
          </a:prstGeom>
          <a:noFill/>
          <a:ln/>
        </p:spPr>
        <p:txBody>
          <a:bodyPr wrap="square" lIns="0" tIns="0" rIns="0" bIns="0" rtlCol="0" anchor="t"/>
          <a:lstStyle/>
          <a:p>
            <a:pPr algn="l">
              <a:lnSpc>
                <a:spcPts val="5400"/>
              </a:lnSpc>
            </a:pPr>
            <a:r>
              <a:rPr lang="en-US" sz="4500" b="1" spc="-48" kern="0" dirty="0">
                <a:solidFill>
                  <a:srgbClr val="CF5E39"/>
                </a:solidFill>
                <a:latin typeface="Manrope" pitchFamily="34" charset="0"/>
                <a:ea typeface="Manrope" pitchFamily="34" charset="-122"/>
                <a:cs typeface="Manrope" pitchFamily="34" charset="-120"/>
              </a:rPr>
              <a:t>Digital image</a:t>
            </a:r>
            <a:endParaRPr lang="en-US" sz="4500" dirty="0"/>
          </a:p>
        </p:txBody>
      </p:sp>
      <p:sp>
        <p:nvSpPr>
          <p:cNvPr id="5" name="Text 2"/>
          <p:cNvSpPr/>
          <p:nvPr/>
        </p:nvSpPr>
        <p:spPr>
          <a:xfrm>
            <a:off x="476250" y="1943015"/>
            <a:ext cx="3619441" cy="1400175"/>
          </a:xfrm>
          <a:prstGeom prst="rect">
            <a:avLst/>
          </a:prstGeom>
          <a:noFill/>
          <a:ln/>
        </p:spPr>
        <p:txBody>
          <a:bodyPr wrap="square" lIns="0" tIns="0" rIns="0" bIns="0" rtlCol="0" anchor="t"/>
          <a:lstStyle/>
          <a:p>
            <a:pPr algn="l">
              <a:lnSpc>
                <a:spcPts val="1575"/>
              </a:lnSpc>
            </a:pPr>
            <a:r>
              <a:rPr lang="en-US" sz="900" b="0" spc="12" kern="0" dirty="0">
                <a:solidFill>
                  <a:srgbClr val="504F48"/>
                </a:solidFill>
                <a:latin typeface="Lora" pitchFamily="34" charset="0"/>
                <a:ea typeface="Lora" pitchFamily="34" charset="-122"/>
                <a:cs typeface="Lora" pitchFamily="34" charset="-120"/>
              </a:rPr>
              <a:t>digital image forensics involves the investigation and analysis of digital images to uncover information about their origin, authenticity, or any manipulations they may have undergone. It's like detective work for images, where experts use various techniques to examine photos or videos to determine if they've been altered, identify where they came from, or verify their authenticity</a:t>
            </a:r>
            <a:endParaRPr lang="en-US" sz="900" dirty="0"/>
          </a:p>
        </p:txBody>
      </p:sp>
      <p:sp>
        <p:nvSpPr>
          <p:cNvPr id="6" name="Shape 3"/>
          <p:cNvSpPr/>
          <p:nvPr/>
        </p:nvSpPr>
        <p:spPr>
          <a:xfrm>
            <a:off x="476681" y="4676775"/>
            <a:ext cx="333375" cy="0"/>
          </a:xfrm>
          <a:prstGeom prst="line">
            <a:avLst/>
          </a:prstGeom>
          <a:solidFill>
            <a:srgbClr val="D4D2CA">
              <a:alpha val="50000"/>
            </a:srgbClr>
          </a:solidFill>
          <a:ln w="21167">
            <a:solidFill>
              <a:srgbClr val="292624">
                <a:alpha val="50000"/>
              </a:srgbClr>
            </a:solidFill>
            <a:prstDash val="solid"/>
            <a:headEnd type="none"/>
            <a:tailEnd type="none"/>
          </a:ln>
        </p:spPr>
      </p:sp>
      <p:pic>
        <p:nvPicPr>
          <p:cNvPr id="7" name="Image 0" descr="https://images.unsplash.com/photo-1460925895917-afdab827c52f?crop=entropy&amp;cs=tinysrgb&amp;fit=max&amp;fm=jpg&amp;ixid=M3wyMTIyMnwwfDF8c2VhcmNofDI0fHxkaWdpdGFsJTIwaW1hZ2VzfGVufDB8fHx8MTcxNTcxMDc2N3ww&amp;ixlib=rb-4.0.3&amp;q=80&amp;w=1080">    </p:cNvPr>
          <p:cNvPicPr>
            <a:picLocks noChangeAspect="1"/>
          </p:cNvPicPr>
          <p:nvPr/>
        </p:nvPicPr>
        <p:blipFill>
          <a:blip r:embed="rId1"/>
          <a:srcRect l="35373" r="1348" t="0" b="0"/>
          <a:stretch/>
        </p:blipFill>
        <p:spPr>
          <a:xfrm>
            <a:off x="4574385" y="938"/>
            <a:ext cx="4568662" cy="5142562"/>
          </a:xfrm>
          <a:prstGeom prst="rect">
            <a:avLst/>
          </a:prstGeom>
        </p:spPr>
      </p:pic>
      <p:pic>
        <p:nvPicPr>
          <p:cNvPr id="8"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CFCFB"/>
        </a:solidFill>
      </p:bgPr>
    </p:bg>
    <p:spTree>
      <p:nvGrpSpPr>
        <p:cNvPr id="1" name=""/>
        <p:cNvGrpSpPr/>
        <p:nvPr/>
      </p:nvGrpSpPr>
      <p:grpSpPr>
        <a:xfrm>
          <a:off x="0" y="0"/>
          <a:ext cx="0" cy="0"/>
          <a:chOff x="0" y="0"/>
          <a:chExt cx="0" cy="0"/>
        </a:xfrm>
      </p:grpSpPr>
      <p:sp>
        <p:nvSpPr>
          <p:cNvPr id="3" name="Text 0"/>
          <p:cNvSpPr/>
          <p:nvPr/>
        </p:nvSpPr>
        <p:spPr>
          <a:xfrm>
            <a:off x="476250" y="1053810"/>
            <a:ext cx="4174093" cy="2057400"/>
          </a:xfrm>
          <a:prstGeom prst="rect">
            <a:avLst/>
          </a:prstGeom>
          <a:noFill/>
          <a:ln/>
        </p:spPr>
        <p:txBody>
          <a:bodyPr wrap="square" lIns="0" tIns="0" rIns="0" bIns="0" rtlCol="0" anchor="t"/>
          <a:lstStyle/>
          <a:p>
            <a:pPr algn="l">
              <a:lnSpc>
                <a:spcPts val="5400"/>
              </a:lnSpc>
            </a:pPr>
            <a:r>
              <a:rPr lang="en-US" sz="4500" b="1" spc="-48" kern="0" dirty="0">
                <a:solidFill>
                  <a:srgbClr val="CF5E39"/>
                </a:solidFill>
                <a:latin typeface="Manrope" pitchFamily="34" charset="0"/>
                <a:ea typeface="Manrope" pitchFamily="34" charset="-122"/>
                <a:cs typeface="Manrope" pitchFamily="34" charset="-120"/>
              </a:rPr>
              <a:t>PRNU : PhotoResponseNonUniformity</a:t>
            </a:r>
            <a:endParaRPr lang="en-US" sz="4500" dirty="0"/>
          </a:p>
        </p:txBody>
      </p:sp>
      <p:sp>
        <p:nvSpPr>
          <p:cNvPr id="4" name="Shape 1"/>
          <p:cNvSpPr/>
          <p:nvPr/>
        </p:nvSpPr>
        <p:spPr>
          <a:xfrm>
            <a:off x="476681" y="4676775"/>
            <a:ext cx="333375" cy="0"/>
          </a:xfrm>
          <a:prstGeom prst="line">
            <a:avLst/>
          </a:prstGeom>
          <a:solidFill>
            <a:srgbClr val="D4D2CA">
              <a:alpha val="50000"/>
            </a:srgbClr>
          </a:solidFill>
          <a:ln w="21167">
            <a:solidFill>
              <a:srgbClr val="292624">
                <a:alpha val="50000"/>
              </a:srgbClr>
            </a:solidFill>
            <a:prstDash val="solid"/>
            <a:headEnd type="none"/>
            <a:tailEnd type="none"/>
          </a:ln>
        </p:spPr>
      </p:sp>
      <p:sp>
        <p:nvSpPr>
          <p:cNvPr id="5" name="Text 2"/>
          <p:cNvSpPr/>
          <p:nvPr/>
        </p:nvSpPr>
        <p:spPr>
          <a:xfrm>
            <a:off x="476250" y="476250"/>
            <a:ext cx="457914" cy="200025"/>
          </a:xfrm>
          <a:prstGeom prst="rect">
            <a:avLst/>
          </a:prstGeom>
          <a:noFill/>
          <a:ln/>
        </p:spPr>
        <p:txBody>
          <a:bodyPr wrap="none" lIns="0" tIns="0" rIns="0" bIns="0" rtlCol="0" anchor="t">
            <a:spAutoFit/>
          </a:bodyPr>
          <a:lstStyle/>
          <a:p>
            <a:pPr algn="l">
              <a:lnSpc>
                <a:spcPts val="1575"/>
              </a:lnSpc>
            </a:pPr>
            <a:endParaRPr lang="en-US" sz="900" dirty="0"/>
          </a:p>
        </p:txBody>
      </p:sp>
      <p:sp>
        <p:nvSpPr>
          <p:cNvPr id="6" name="Text 3"/>
          <p:cNvSpPr/>
          <p:nvPr/>
        </p:nvSpPr>
        <p:spPr>
          <a:xfrm>
            <a:off x="5171072" y="702870"/>
            <a:ext cx="3496449" cy="3733800"/>
          </a:xfrm>
          <a:prstGeom prst="rect">
            <a:avLst/>
          </a:prstGeom>
          <a:noFill/>
          <a:ln/>
        </p:spPr>
        <p:txBody>
          <a:bodyPr wrap="square" lIns="0" tIns="0" rIns="0" bIns="0" rtlCol="0" anchor="t"/>
          <a:lstStyle/>
          <a:p>
            <a:pPr algn="l">
              <a:lnSpc>
                <a:spcPts val="1838"/>
              </a:lnSpc>
            </a:pPr>
            <a:r>
              <a:rPr lang="en-US" sz="1100" b="0" spc="12" kern="0" dirty="0">
                <a:solidFill>
                  <a:srgbClr val="504F48"/>
                </a:solidFill>
                <a:latin typeface="Lora" pitchFamily="34" charset="0"/>
                <a:ea typeface="Lora" pitchFamily="34" charset="-122"/>
                <a:cs typeface="Lora" pitchFamily="34" charset="-120"/>
              </a:rPr>
              <a:t>•    PRNU is a unique fingerprint-like pattern inherent in digital image sensors due to manufacturing variations and imperfections.</a:t>
            </a:r>
            <a:endParaRPr lang="en-US" sz="1050" dirty="0"/>
          </a:p>
          <a:p>
            <a:pPr algn="l">
              <a:lnSpc>
                <a:spcPts val="1838"/>
              </a:lnSpc>
            </a:pPr>
            <a:endParaRPr lang="en-US" sz="1050" dirty="0"/>
          </a:p>
          <a:p>
            <a:pPr algn="l">
              <a:lnSpc>
                <a:spcPts val="1838"/>
              </a:lnSpc>
            </a:pPr>
            <a:r>
              <a:rPr lang="en-US" sz="1100" b="0" spc="12" kern="0" dirty="0">
                <a:solidFill>
                  <a:srgbClr val="504F48"/>
                </a:solidFill>
                <a:latin typeface="Lora" pitchFamily="34" charset="0"/>
                <a:ea typeface="Lora" pitchFamily="34" charset="-122"/>
                <a:cs typeface="Lora" pitchFamily="34" charset="-120"/>
              </a:rPr>
              <a:t>•    It arises from microscopic differences in the photo-response of individual sensor elements to light.</a:t>
            </a:r>
            <a:endParaRPr lang="en-US" sz="1050" dirty="0"/>
          </a:p>
          <a:p>
            <a:pPr algn="l">
              <a:lnSpc>
                <a:spcPts val="1838"/>
              </a:lnSpc>
            </a:pPr>
            <a:endParaRPr lang="en-US" sz="1050" dirty="0"/>
          </a:p>
          <a:p>
            <a:pPr algn="l">
              <a:lnSpc>
                <a:spcPts val="1838"/>
              </a:lnSpc>
            </a:pPr>
            <a:r>
              <a:rPr lang="en-US" sz="1100" b="0" spc="12" kern="0" dirty="0">
                <a:solidFill>
                  <a:srgbClr val="504F48"/>
                </a:solidFill>
                <a:latin typeface="Lora" pitchFamily="34" charset="0"/>
                <a:ea typeface="Lora" pitchFamily="34" charset="-122"/>
                <a:cs typeface="Lora" pitchFamily="34" charset="-120"/>
              </a:rPr>
              <a:t>•    PRNU can be extracted from images captured by the camera and used as a form of digital watermark or fingerprint to identify the specific camera that captured an image.</a:t>
            </a:r>
            <a:endParaRPr lang="en-US" sz="1050" dirty="0"/>
          </a:p>
          <a:p>
            <a:pPr algn="l">
              <a:lnSpc>
                <a:spcPts val="1838"/>
              </a:lnSpc>
            </a:pPr>
            <a:endParaRPr lang="en-US" sz="1050" dirty="0"/>
          </a:p>
          <a:p>
            <a:pPr algn="l">
              <a:lnSpc>
                <a:spcPts val="1838"/>
              </a:lnSpc>
            </a:pPr>
            <a:r>
              <a:rPr lang="en-US" sz="1100" b="0" spc="12" kern="0" dirty="0">
                <a:solidFill>
                  <a:srgbClr val="504F48"/>
                </a:solidFill>
                <a:latin typeface="Lora" pitchFamily="34" charset="0"/>
                <a:ea typeface="Lora" pitchFamily="34" charset="-122"/>
                <a:cs typeface="Lora" pitchFamily="34" charset="-120"/>
              </a:rPr>
              <a:t>•    Forensic analysis techniques can detect PRNU patterns in images, enabling the verification of image authenticity or determining whether an image has been manipulated.</a:t>
            </a:r>
            <a:endParaRPr lang="en-US" sz="1050" dirty="0"/>
          </a:p>
        </p:txBody>
      </p:sp>
      <p:pic>
        <p:nvPicPr>
          <p:cNvPr id="7"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30</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 Challenges in Detecting and Accepting Videos</dc:title>
  <dc:subject>PptxGenJS Presentation</dc:subject>
  <dc:creator>Pitch Software GmbH</dc:creator>
  <cp:lastModifiedBy>Pitch Software GmbH</cp:lastModifiedBy>
  <cp:revision>1</cp:revision>
  <dcterms:created xsi:type="dcterms:W3CDTF">2024-05-15T08:46:47Z</dcterms:created>
  <dcterms:modified xsi:type="dcterms:W3CDTF">2024-05-15T08:46:47Z</dcterms:modified>
</cp:coreProperties>
</file>